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8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669d468d25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3669d468d2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6108bc2a3b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36108bc2a3b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36108bc2a3b_1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36108bc2a3b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669d468d25_0_2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669d468d25_0_2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69d468d2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69d468d2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61d4d2e2d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61d4d2e2d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61d4d2e2d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361d4d2e2d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61d4d2e2d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61d4d2e2d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6108bc2a3b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6108bc2a3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669d468d25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669d468d2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669d468d25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5" name="Google Shape;105;g3669d468d25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sz="1100"/>
            </a:lvl1pPr>
            <a:lvl2pPr lvl="1" algn="l">
              <a:lnSpc>
                <a:spcPct val="100000"/>
              </a:lnSpc>
              <a:spcBef>
                <a:spcPts val="0"/>
              </a:spcBef>
              <a:spcAft>
                <a:spcPts val="0"/>
              </a:spcAft>
              <a:buSzPts val="1100"/>
              <a:buNone/>
              <a:defRPr sz="1100"/>
            </a:lvl2pPr>
            <a:lvl3pPr lvl="2" algn="l">
              <a:lnSpc>
                <a:spcPct val="100000"/>
              </a:lnSpc>
              <a:spcBef>
                <a:spcPts val="0"/>
              </a:spcBef>
              <a:spcAft>
                <a:spcPts val="0"/>
              </a:spcAft>
              <a:buSzPts val="1100"/>
              <a:buNone/>
              <a:defRPr sz="1100"/>
            </a:lvl3pPr>
            <a:lvl4pPr lvl="3" algn="l">
              <a:lnSpc>
                <a:spcPct val="100000"/>
              </a:lnSpc>
              <a:spcBef>
                <a:spcPts val="0"/>
              </a:spcBef>
              <a:spcAft>
                <a:spcPts val="0"/>
              </a:spcAft>
              <a:buSzPts val="1100"/>
              <a:buNone/>
              <a:defRPr sz="1100"/>
            </a:lvl4pPr>
            <a:lvl5pPr lvl="4" algn="l">
              <a:lnSpc>
                <a:spcPct val="100000"/>
              </a:lnSpc>
              <a:spcBef>
                <a:spcPts val="0"/>
              </a:spcBef>
              <a:spcAft>
                <a:spcPts val="0"/>
              </a:spcAft>
              <a:buSzPts val="1100"/>
              <a:buNone/>
              <a:defRPr sz="1100"/>
            </a:lvl5pPr>
            <a:lvl6pPr lvl="5" algn="l">
              <a:lnSpc>
                <a:spcPct val="100000"/>
              </a:lnSpc>
              <a:spcBef>
                <a:spcPts val="0"/>
              </a:spcBef>
              <a:spcAft>
                <a:spcPts val="0"/>
              </a:spcAft>
              <a:buSzPts val="1100"/>
              <a:buNone/>
              <a:defRPr sz="1100"/>
            </a:lvl6pPr>
            <a:lvl7pPr lvl="6" algn="l">
              <a:lnSpc>
                <a:spcPct val="100000"/>
              </a:lnSpc>
              <a:spcBef>
                <a:spcPts val="0"/>
              </a:spcBef>
              <a:spcAft>
                <a:spcPts val="0"/>
              </a:spcAft>
              <a:buSzPts val="1100"/>
              <a:buNone/>
              <a:defRPr sz="1100"/>
            </a:lvl7pPr>
            <a:lvl8pPr lvl="7" algn="l">
              <a:lnSpc>
                <a:spcPct val="100000"/>
              </a:lnSpc>
              <a:spcBef>
                <a:spcPts val="0"/>
              </a:spcBef>
              <a:spcAft>
                <a:spcPts val="0"/>
              </a:spcAft>
              <a:buSzPts val="1100"/>
              <a:buNone/>
              <a:defRPr sz="1100"/>
            </a:lvl8pPr>
            <a:lvl9pPr lvl="8" algn="l">
              <a:lnSpc>
                <a:spcPct val="100000"/>
              </a:lnSpc>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sz="1100"/>
            </a:lvl1pPr>
            <a:lvl2pPr lvl="1" algn="l">
              <a:lnSpc>
                <a:spcPct val="100000"/>
              </a:lnSpc>
              <a:spcBef>
                <a:spcPts val="0"/>
              </a:spcBef>
              <a:spcAft>
                <a:spcPts val="0"/>
              </a:spcAft>
              <a:buSzPts val="1100"/>
              <a:buNone/>
              <a:defRPr sz="1100"/>
            </a:lvl2pPr>
            <a:lvl3pPr lvl="2" algn="l">
              <a:lnSpc>
                <a:spcPct val="100000"/>
              </a:lnSpc>
              <a:spcBef>
                <a:spcPts val="0"/>
              </a:spcBef>
              <a:spcAft>
                <a:spcPts val="0"/>
              </a:spcAft>
              <a:buSzPts val="1100"/>
              <a:buNone/>
              <a:defRPr sz="1100"/>
            </a:lvl3pPr>
            <a:lvl4pPr lvl="3" algn="l">
              <a:lnSpc>
                <a:spcPct val="100000"/>
              </a:lnSpc>
              <a:spcBef>
                <a:spcPts val="0"/>
              </a:spcBef>
              <a:spcAft>
                <a:spcPts val="0"/>
              </a:spcAft>
              <a:buSzPts val="1100"/>
              <a:buNone/>
              <a:defRPr sz="1100"/>
            </a:lvl4pPr>
            <a:lvl5pPr lvl="4" algn="l">
              <a:lnSpc>
                <a:spcPct val="100000"/>
              </a:lnSpc>
              <a:spcBef>
                <a:spcPts val="0"/>
              </a:spcBef>
              <a:spcAft>
                <a:spcPts val="0"/>
              </a:spcAft>
              <a:buSzPts val="1100"/>
              <a:buNone/>
              <a:defRPr sz="1100"/>
            </a:lvl5pPr>
            <a:lvl6pPr lvl="5" algn="l">
              <a:lnSpc>
                <a:spcPct val="100000"/>
              </a:lnSpc>
              <a:spcBef>
                <a:spcPts val="0"/>
              </a:spcBef>
              <a:spcAft>
                <a:spcPts val="0"/>
              </a:spcAft>
              <a:buSzPts val="1100"/>
              <a:buNone/>
              <a:defRPr sz="1100"/>
            </a:lvl6pPr>
            <a:lvl7pPr lvl="6" algn="l">
              <a:lnSpc>
                <a:spcPct val="100000"/>
              </a:lnSpc>
              <a:spcBef>
                <a:spcPts val="0"/>
              </a:spcBef>
              <a:spcAft>
                <a:spcPts val="0"/>
              </a:spcAft>
              <a:buSzPts val="1100"/>
              <a:buNone/>
              <a:defRPr sz="1100"/>
            </a:lvl7pPr>
            <a:lvl8pPr lvl="7" algn="l">
              <a:lnSpc>
                <a:spcPct val="100000"/>
              </a:lnSpc>
              <a:spcBef>
                <a:spcPts val="0"/>
              </a:spcBef>
              <a:spcAft>
                <a:spcPts val="0"/>
              </a:spcAft>
              <a:buSzPts val="1100"/>
              <a:buNone/>
              <a:defRPr sz="1100"/>
            </a:lvl8pPr>
            <a:lvl9pPr lvl="8" algn="l">
              <a:lnSpc>
                <a:spcPct val="100000"/>
              </a:lnSpc>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446575" y="600700"/>
            <a:ext cx="8520600" cy="40992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en-GB" sz="1433"/>
              <a:t>Nick Morgan - Chapeltown Citizens Advice ( he/ him )</a:t>
            </a:r>
            <a:endParaRPr sz="1433"/>
          </a:p>
          <a:p>
            <a:pPr marL="0" lvl="0" indent="0" algn="l" rtl="0">
              <a:lnSpc>
                <a:spcPct val="115000"/>
              </a:lnSpc>
              <a:spcBef>
                <a:spcPts val="0"/>
              </a:spcBef>
              <a:spcAft>
                <a:spcPts val="0"/>
              </a:spcAft>
              <a:buClr>
                <a:schemeClr val="dk1"/>
              </a:buClr>
              <a:buSzPts val="1100"/>
              <a:buFont typeface="Arial"/>
              <a:buNone/>
            </a:pPr>
            <a:endParaRPr sz="1433"/>
          </a:p>
          <a:p>
            <a:pPr marL="0" lvl="0" indent="0" algn="l" rtl="0">
              <a:lnSpc>
                <a:spcPct val="115000"/>
              </a:lnSpc>
              <a:spcBef>
                <a:spcPts val="0"/>
              </a:spcBef>
              <a:spcAft>
                <a:spcPts val="0"/>
              </a:spcAft>
              <a:buClr>
                <a:schemeClr val="dk1"/>
              </a:buClr>
              <a:buSzPts val="1100"/>
              <a:buFont typeface="Arial"/>
              <a:buNone/>
            </a:pPr>
            <a:endParaRPr sz="1433"/>
          </a:p>
          <a:p>
            <a:pPr marL="0" lvl="0" indent="0" algn="l" rtl="0">
              <a:lnSpc>
                <a:spcPct val="115000"/>
              </a:lnSpc>
              <a:spcBef>
                <a:spcPts val="0"/>
              </a:spcBef>
              <a:spcAft>
                <a:spcPts val="0"/>
              </a:spcAft>
              <a:buClr>
                <a:schemeClr val="dk1"/>
              </a:buClr>
              <a:buSzPts val="1100"/>
              <a:buFont typeface="Arial"/>
              <a:buNone/>
            </a:pPr>
            <a:r>
              <a:rPr lang="en-GB" sz="1433"/>
              <a:t>Organisational and personal journey  - these are my considered views and  perspective: formulated with a huge contribution from all of my colleagues over the years. </a:t>
            </a:r>
            <a:endParaRPr sz="1433"/>
          </a:p>
          <a:p>
            <a:pPr marL="0" lvl="0" indent="0" algn="l" rtl="0">
              <a:lnSpc>
                <a:spcPct val="115000"/>
              </a:lnSpc>
              <a:spcBef>
                <a:spcPts val="0"/>
              </a:spcBef>
              <a:spcAft>
                <a:spcPts val="0"/>
              </a:spcAft>
              <a:buClr>
                <a:schemeClr val="dk1"/>
              </a:buClr>
              <a:buSzPts val="1100"/>
              <a:buFont typeface="Arial"/>
              <a:buNone/>
            </a:pPr>
            <a:endParaRPr sz="1433"/>
          </a:p>
          <a:p>
            <a:pPr marL="0" lvl="0" indent="0" algn="l" rtl="0">
              <a:lnSpc>
                <a:spcPct val="115000"/>
              </a:lnSpc>
              <a:spcBef>
                <a:spcPts val="0"/>
              </a:spcBef>
              <a:spcAft>
                <a:spcPts val="0"/>
              </a:spcAft>
              <a:buClr>
                <a:schemeClr val="dk1"/>
              </a:buClr>
              <a:buSzPts val="1100"/>
              <a:buFont typeface="Arial"/>
              <a:buNone/>
            </a:pPr>
            <a:r>
              <a:rPr lang="en-GB" sz="1433"/>
              <a:t>Most recently all of the staff at CCA - and in particular Sharon Kelly, Advice Service Manager </a:t>
            </a:r>
            <a:endParaRPr sz="1433"/>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endParaRPr sz="11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Ask of Clare Moriarty on her visit</a:t>
            </a:r>
            <a:endParaRPr/>
          </a:p>
        </p:txBody>
      </p:sp>
      <p:sp>
        <p:nvSpPr>
          <p:cNvPr id="114" name="Google Shape;114;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We would like to address how the national service decisions can impact on our reputation locally and how we would like that to be given more thought.</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For instance the lack of face to face for help to claim was a stark example and the DWP’s glib response of sending those people that need face to face to the JCP: unacceptable.</a:t>
            </a: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rPr>
              <a:t>With the Windrush scheme previously run by the service  we fielded angry questions from community representatives from across the region and held a meeting here to explain the poor process and take up by local CA to participate in the scheme.</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Asked for Cit A to be braver when it comes to calling out systemic racism within policy and the impact this has on communities. We  asked  that service wide we are braver in using our data in identifying and calling out systemic discrimination and advocating strategies to address this.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What solutions might look like</a:t>
            </a:r>
            <a:endParaRPr/>
          </a:p>
        </p:txBody>
      </p:sp>
      <p:sp>
        <p:nvSpPr>
          <p:cNvPr id="120" name="Google Shape;120;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GB" sz="1400">
                <a:solidFill>
                  <a:schemeClr val="dk1"/>
                </a:solidFill>
              </a:rPr>
              <a:t>We know that this is a serious effort by our national team to move forward and make a difference by using research to provide more expansive , qualitative substance to the already held data and help the whole service come up with solutions.</a:t>
            </a:r>
            <a:endParaRPr sz="1400">
              <a:solidFill>
                <a:schemeClr val="dk1"/>
              </a:solidFill>
            </a:endParaRPr>
          </a:p>
          <a:p>
            <a:pPr marL="0" lvl="0" indent="0" algn="l" rtl="0">
              <a:spcBef>
                <a:spcPts val="0"/>
              </a:spcBef>
              <a:spcAft>
                <a:spcPts val="0"/>
              </a:spcAft>
              <a:buNone/>
            </a:pPr>
            <a:endParaRPr sz="1400">
              <a:solidFill>
                <a:schemeClr val="dk1"/>
              </a:solidFill>
            </a:endParaRPr>
          </a:p>
          <a:p>
            <a:pPr marL="0" lvl="0" indent="0" algn="l" rtl="0">
              <a:spcBef>
                <a:spcPts val="0"/>
              </a:spcBef>
              <a:spcAft>
                <a:spcPts val="0"/>
              </a:spcAft>
              <a:buNone/>
            </a:pPr>
            <a:r>
              <a:rPr lang="en-GB" sz="1400">
                <a:solidFill>
                  <a:schemeClr val="dk1"/>
                </a:solidFill>
              </a:rPr>
              <a:t>A way of looking through the lens of different communities both operationally:</a:t>
            </a:r>
            <a:endParaRPr sz="1400">
              <a:solidFill>
                <a:schemeClr val="dk1"/>
              </a:solidFill>
            </a:endParaRPr>
          </a:p>
          <a:p>
            <a:pPr marL="0" lvl="0" indent="0" algn="l" rtl="0">
              <a:spcBef>
                <a:spcPts val="0"/>
              </a:spcBef>
              <a:spcAft>
                <a:spcPts val="0"/>
              </a:spcAft>
              <a:buNone/>
            </a:pPr>
            <a:endParaRPr sz="1400">
              <a:solidFill>
                <a:schemeClr val="dk1"/>
              </a:solidFill>
            </a:endParaRPr>
          </a:p>
          <a:p>
            <a:pPr marL="457200" lvl="0" indent="0" algn="l" rtl="0">
              <a:spcBef>
                <a:spcPts val="0"/>
              </a:spcBef>
              <a:spcAft>
                <a:spcPts val="0"/>
              </a:spcAft>
              <a:buNone/>
            </a:pPr>
            <a:r>
              <a:rPr lang="en-GB" sz="1400">
                <a:solidFill>
                  <a:schemeClr val="dk1"/>
                </a:solidFill>
              </a:rPr>
              <a:t>we know we can get it wrong and we look for trends and as managers will take the temperature of clients and staff: We’ll wonder what the contributory factors are to interactions in a very open way that includes race as a factor.</a:t>
            </a:r>
            <a:endParaRPr sz="1400">
              <a:solidFill>
                <a:schemeClr val="dk1"/>
              </a:solidFill>
            </a:endParaRPr>
          </a:p>
          <a:p>
            <a:pPr marL="457200" lvl="0" indent="0" algn="l" rtl="0">
              <a:spcBef>
                <a:spcPts val="0"/>
              </a:spcBef>
              <a:spcAft>
                <a:spcPts val="0"/>
              </a:spcAft>
              <a:buNone/>
            </a:pPr>
            <a:endParaRPr sz="1400">
              <a:solidFill>
                <a:schemeClr val="dk1"/>
              </a:solidFill>
            </a:endParaRPr>
          </a:p>
          <a:p>
            <a:pPr marL="457200" lvl="0" indent="0" algn="l" rtl="0">
              <a:spcBef>
                <a:spcPts val="0"/>
              </a:spcBef>
              <a:spcAft>
                <a:spcPts val="0"/>
              </a:spcAft>
              <a:buNone/>
            </a:pPr>
            <a:r>
              <a:rPr lang="en-GB" sz="1400">
                <a:solidFill>
                  <a:schemeClr val="dk1"/>
                </a:solidFill>
              </a:rPr>
              <a:t>Data dive about levels of service - which communities are provided with casework and does that match proportionally</a:t>
            </a:r>
            <a:endParaRPr sz="1400">
              <a:solidFill>
                <a:schemeClr val="dk1"/>
              </a:solidFill>
            </a:endParaRPr>
          </a:p>
          <a:p>
            <a:pPr marL="0" lvl="0" indent="0" algn="l" rtl="0">
              <a:spcBef>
                <a:spcPts val="0"/>
              </a:spcBef>
              <a:spcAft>
                <a:spcPts val="0"/>
              </a:spcAft>
              <a:buNone/>
            </a:pPr>
            <a:endParaRPr sz="1400">
              <a:solidFill>
                <a:schemeClr val="dk1"/>
              </a:solidFill>
            </a:endParaRPr>
          </a:p>
          <a:p>
            <a:pPr marL="0" lvl="0" indent="0" algn="l" rtl="0">
              <a:spcBef>
                <a:spcPts val="0"/>
              </a:spcBef>
              <a:spcAft>
                <a:spcPts val="0"/>
              </a:spcAft>
              <a:buNone/>
            </a:pPr>
            <a:r>
              <a:rPr lang="en-GB" sz="1400">
                <a:solidFill>
                  <a:schemeClr val="dk1"/>
                </a:solidFill>
              </a:rPr>
              <a:t>And strategically:</a:t>
            </a:r>
            <a:endParaRPr sz="1400">
              <a:solidFill>
                <a:schemeClr val="dk1"/>
              </a:solidFill>
            </a:endParaRPr>
          </a:p>
          <a:p>
            <a:pPr marL="0" lvl="0" indent="0" algn="l" rtl="0">
              <a:spcBef>
                <a:spcPts val="0"/>
              </a:spcBef>
              <a:spcAft>
                <a:spcPts val="0"/>
              </a:spcAft>
              <a:buNone/>
            </a:pPr>
            <a:endParaRPr sz="1400">
              <a:solidFill>
                <a:schemeClr val="dk1"/>
              </a:solidFill>
            </a:endParaRPr>
          </a:p>
          <a:p>
            <a:pPr marL="457200" lvl="0" indent="0" algn="l" rtl="0">
              <a:spcBef>
                <a:spcPts val="0"/>
              </a:spcBef>
              <a:spcAft>
                <a:spcPts val="0"/>
              </a:spcAft>
              <a:buNone/>
            </a:pPr>
            <a:r>
              <a:rPr lang="en-GB" sz="1400">
                <a:solidFill>
                  <a:schemeClr val="dk1"/>
                </a:solidFill>
              </a:rPr>
              <a:t>Networking and working with local community groups; may be repairing bridges, connecting and creating an understanding and shared value warmth. </a:t>
            </a:r>
            <a:endParaRPr sz="1400">
              <a:solidFill>
                <a:schemeClr val="dk1"/>
              </a:solidFill>
            </a:endParaRPr>
          </a:p>
          <a:p>
            <a:pPr marL="0" lvl="0" indent="0" algn="l" rtl="0">
              <a:spcBef>
                <a:spcPts val="0"/>
              </a:spcBef>
              <a:spcAft>
                <a:spcPts val="0"/>
              </a:spcAft>
              <a:buClr>
                <a:schemeClr val="dk1"/>
              </a:buClr>
              <a:buSzPct val="78571"/>
              <a:buFont typeface="Arial"/>
              <a:buNone/>
            </a:pPr>
            <a:endParaRPr sz="14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GB" sz="1800" b="1"/>
              <a:t>What will this require of us</a:t>
            </a:r>
            <a:endParaRPr sz="3200" b="1"/>
          </a:p>
        </p:txBody>
      </p:sp>
      <p:sp>
        <p:nvSpPr>
          <p:cNvPr id="126" name="Google Shape;126;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endParaRPr sz="1400">
              <a:solidFill>
                <a:schemeClr val="dk1"/>
              </a:solidFill>
            </a:endParaRPr>
          </a:p>
          <a:p>
            <a:pPr marL="457200" lvl="0" indent="0" algn="l" rtl="0">
              <a:lnSpc>
                <a:spcPct val="100000"/>
              </a:lnSpc>
              <a:spcBef>
                <a:spcPts val="0"/>
              </a:spcBef>
              <a:spcAft>
                <a:spcPts val="0"/>
              </a:spcAft>
              <a:buClr>
                <a:schemeClr val="dk1"/>
              </a:buClr>
              <a:buSzPts val="1100"/>
              <a:buFont typeface="Arial"/>
              <a:buNone/>
            </a:pPr>
            <a:endParaRPr sz="1400">
              <a:solidFill>
                <a:schemeClr val="dk1"/>
              </a:solidFill>
            </a:endParaRPr>
          </a:p>
          <a:p>
            <a:pPr marL="914400" lvl="0" indent="-317500" algn="l" rtl="0">
              <a:lnSpc>
                <a:spcPct val="100000"/>
              </a:lnSpc>
              <a:spcBef>
                <a:spcPts val="0"/>
              </a:spcBef>
              <a:spcAft>
                <a:spcPts val="0"/>
              </a:spcAft>
              <a:buClr>
                <a:schemeClr val="dk1"/>
              </a:buClr>
              <a:buSzPts val="1400"/>
              <a:buChar char="●"/>
            </a:pPr>
            <a:r>
              <a:rPr lang="en-GB" sz="1400">
                <a:solidFill>
                  <a:schemeClr val="dk1"/>
                </a:solidFill>
              </a:rPr>
              <a:t>An openness in mind and heart to the findings of the research - and the desire to create positive solutions followed by the drive to lead and implement them.</a:t>
            </a:r>
            <a:endParaRPr sz="1400">
              <a:solidFill>
                <a:schemeClr val="dk1"/>
              </a:solidFill>
            </a:endParaRPr>
          </a:p>
          <a:p>
            <a:pPr marL="914400" lvl="0" indent="0" algn="l" rtl="0">
              <a:lnSpc>
                <a:spcPct val="100000"/>
              </a:lnSpc>
              <a:spcBef>
                <a:spcPts val="0"/>
              </a:spcBef>
              <a:spcAft>
                <a:spcPts val="0"/>
              </a:spcAft>
              <a:buClr>
                <a:schemeClr val="dk1"/>
              </a:buClr>
              <a:buSzPts val="1100"/>
              <a:buFont typeface="Arial"/>
              <a:buNone/>
            </a:pPr>
            <a:endParaRPr sz="1400">
              <a:solidFill>
                <a:schemeClr val="dk1"/>
              </a:solidFill>
            </a:endParaRPr>
          </a:p>
          <a:p>
            <a:pPr marL="914400" lvl="0" indent="-317500" algn="l" rtl="0">
              <a:lnSpc>
                <a:spcPct val="100000"/>
              </a:lnSpc>
              <a:spcBef>
                <a:spcPts val="0"/>
              </a:spcBef>
              <a:spcAft>
                <a:spcPts val="0"/>
              </a:spcAft>
              <a:buClr>
                <a:schemeClr val="dk1"/>
              </a:buClr>
              <a:buSzPts val="1400"/>
              <a:buChar char="●"/>
            </a:pPr>
            <a:r>
              <a:rPr lang="en-GB" sz="1400">
                <a:solidFill>
                  <a:schemeClr val="dk1"/>
                </a:solidFill>
              </a:rPr>
              <a:t>This is a comprehensive piece of work and the leadership team have taken a risk in devolving power to Hello Brave and the research group. </a:t>
            </a:r>
            <a:endParaRPr sz="1400">
              <a:solidFill>
                <a:schemeClr val="dk1"/>
              </a:solidFill>
            </a:endParaRPr>
          </a:p>
          <a:p>
            <a:pPr marL="914400" lvl="0" indent="0" algn="l" rtl="0">
              <a:lnSpc>
                <a:spcPct val="100000"/>
              </a:lnSpc>
              <a:spcBef>
                <a:spcPts val="0"/>
              </a:spcBef>
              <a:spcAft>
                <a:spcPts val="0"/>
              </a:spcAft>
              <a:buClr>
                <a:schemeClr val="dk1"/>
              </a:buClr>
              <a:buSzPts val="1100"/>
              <a:buFont typeface="Arial"/>
              <a:buNone/>
            </a:pPr>
            <a:endParaRPr sz="1400">
              <a:solidFill>
                <a:schemeClr val="dk1"/>
              </a:solidFill>
            </a:endParaRPr>
          </a:p>
          <a:p>
            <a:pPr marL="914400" lvl="0" indent="-317500" algn="l" rtl="0">
              <a:lnSpc>
                <a:spcPct val="100000"/>
              </a:lnSpc>
              <a:spcBef>
                <a:spcPts val="0"/>
              </a:spcBef>
              <a:spcAft>
                <a:spcPts val="0"/>
              </a:spcAft>
              <a:buClr>
                <a:schemeClr val="dk1"/>
              </a:buClr>
              <a:buSzPts val="1400"/>
              <a:buChar char="●"/>
            </a:pPr>
            <a:r>
              <a:rPr lang="en-GB" sz="1400">
                <a:solidFill>
                  <a:schemeClr val="dk1"/>
                </a:solidFill>
              </a:rPr>
              <a:t>Emotional investment  - I believe this is emotional work based on my own experience and such work requires time. </a:t>
            </a:r>
            <a:endParaRPr sz="14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sz="2466"/>
              <a:t>Why pay anything but nominal heed to Race disparities research</a:t>
            </a:r>
            <a:r>
              <a:rPr lang="en-GB"/>
              <a:t>? </a:t>
            </a:r>
            <a:endParaRPr/>
          </a:p>
        </p:txBody>
      </p:sp>
      <p:sp>
        <p:nvSpPr>
          <p:cNvPr id="66" name="Google Shape;66;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GB" sz="1600">
                <a:solidFill>
                  <a:schemeClr val="dk1"/>
                </a:solidFill>
              </a:rPr>
              <a:t> </a:t>
            </a:r>
            <a:endParaRPr sz="1600">
              <a:solidFill>
                <a:schemeClr val="dk1"/>
              </a:solidFill>
            </a:endParaRPr>
          </a:p>
          <a:p>
            <a:pPr marL="0" lvl="0" indent="0" algn="l" rtl="0">
              <a:spcBef>
                <a:spcPts val="0"/>
              </a:spcBef>
              <a:spcAft>
                <a:spcPts val="0"/>
              </a:spcAft>
              <a:buNone/>
            </a:pPr>
            <a:r>
              <a:rPr lang="en-GB" sz="1600">
                <a:solidFill>
                  <a:schemeClr val="dk1"/>
                </a:solidFill>
              </a:rPr>
              <a:t>Challenge to social injustice - is a core value.The fact that by doing nothing we are perpetrating social injustice is reason enough </a:t>
            </a:r>
            <a:endParaRPr sz="1600">
              <a:solidFill>
                <a:schemeClr val="dk1"/>
              </a:solidFill>
            </a:endParaRPr>
          </a:p>
          <a:p>
            <a:pPr marL="0" lvl="0" indent="0" algn="l" rtl="0">
              <a:spcBef>
                <a:spcPts val="0"/>
              </a:spcBef>
              <a:spcAft>
                <a:spcPts val="0"/>
              </a:spcAft>
              <a:buNone/>
            </a:pPr>
            <a:endParaRPr sz="1600">
              <a:solidFill>
                <a:schemeClr val="dk1"/>
              </a:solidFill>
            </a:endParaRPr>
          </a:p>
          <a:p>
            <a:pPr marL="0" lvl="0" indent="0" algn="l" rtl="0">
              <a:spcBef>
                <a:spcPts val="0"/>
              </a:spcBef>
              <a:spcAft>
                <a:spcPts val="0"/>
              </a:spcAft>
              <a:buClr>
                <a:schemeClr val="dk1"/>
              </a:buClr>
              <a:buSzPts val="1100"/>
              <a:buFont typeface="Arial"/>
              <a:buNone/>
            </a:pPr>
            <a:r>
              <a:rPr lang="en-GB" sz="1600">
                <a:solidFill>
                  <a:schemeClr val="dk1"/>
                </a:solidFill>
              </a:rPr>
              <a:t>This work grows ourselves, our staff and our communities.  It increases our relevance and reach</a:t>
            </a:r>
            <a:endParaRPr sz="1600">
              <a:solidFill>
                <a:schemeClr val="dk1"/>
              </a:solidFill>
            </a:endParaRPr>
          </a:p>
          <a:p>
            <a:pPr marL="0" lvl="0" indent="0" algn="l" rtl="0">
              <a:spcBef>
                <a:spcPts val="0"/>
              </a:spcBef>
              <a:spcAft>
                <a:spcPts val="0"/>
              </a:spcAft>
              <a:buClr>
                <a:schemeClr val="dk1"/>
              </a:buClr>
              <a:buSzPts val="1100"/>
              <a:buFont typeface="Arial"/>
              <a:buNone/>
            </a:pPr>
            <a:endParaRPr sz="1600">
              <a:solidFill>
                <a:schemeClr val="dk1"/>
              </a:solidFill>
            </a:endParaRPr>
          </a:p>
          <a:p>
            <a:pPr marL="0" lvl="0" indent="0" algn="l" rtl="0">
              <a:spcBef>
                <a:spcPts val="0"/>
              </a:spcBef>
              <a:spcAft>
                <a:spcPts val="0"/>
              </a:spcAft>
              <a:buClr>
                <a:schemeClr val="dk1"/>
              </a:buClr>
              <a:buSzPts val="1100"/>
              <a:buFont typeface="Arial"/>
              <a:buNone/>
            </a:pPr>
            <a:r>
              <a:rPr lang="en-GB" sz="1600">
                <a:solidFill>
                  <a:schemeClr val="dk1"/>
                </a:solidFill>
              </a:rPr>
              <a:t>We will gain relevance to neighbourhoods and communities: “the rooted in our communities”</a:t>
            </a:r>
            <a:endParaRPr sz="1600">
              <a:solidFill>
                <a:schemeClr val="dk1"/>
              </a:solidFill>
            </a:endParaRPr>
          </a:p>
          <a:p>
            <a:pPr marL="0" lvl="0" indent="0" algn="l" rtl="0">
              <a:spcBef>
                <a:spcPts val="0"/>
              </a:spcBef>
              <a:spcAft>
                <a:spcPts val="0"/>
              </a:spcAft>
              <a:buClr>
                <a:schemeClr val="dk1"/>
              </a:buClr>
              <a:buSzPts val="1100"/>
              <a:buFont typeface="Arial"/>
              <a:buNone/>
            </a:pPr>
            <a:endParaRPr sz="1600">
              <a:solidFill>
                <a:schemeClr val="dk1"/>
              </a:solidFill>
            </a:endParaRPr>
          </a:p>
          <a:p>
            <a:pPr marL="0" lvl="0" indent="0" algn="l" rtl="0">
              <a:spcBef>
                <a:spcPts val="0"/>
              </a:spcBef>
              <a:spcAft>
                <a:spcPts val="0"/>
              </a:spcAft>
              <a:buClr>
                <a:schemeClr val="dk1"/>
              </a:buClr>
              <a:buSzPts val="1100"/>
              <a:buFont typeface="Arial"/>
              <a:buNone/>
            </a:pPr>
            <a:r>
              <a:rPr lang="en-GB" sz="1600">
                <a:solidFill>
                  <a:schemeClr val="dk1"/>
                </a:solidFill>
              </a:rPr>
              <a:t>We will reduce systemic racism within our service</a:t>
            </a:r>
            <a:endParaRPr sz="1600">
              <a:solidFill>
                <a:schemeClr val="dk1"/>
              </a:solidFill>
            </a:endParaRPr>
          </a:p>
          <a:p>
            <a:pPr marL="0" lvl="0" indent="0" algn="l" rtl="0">
              <a:spcBef>
                <a:spcPts val="0"/>
              </a:spcBef>
              <a:spcAft>
                <a:spcPts val="0"/>
              </a:spcAft>
              <a:buNone/>
            </a:pPr>
            <a:endParaRPr sz="1600">
              <a:solidFill>
                <a:schemeClr val="dk1"/>
              </a:solidFill>
            </a:endParaRPr>
          </a:p>
          <a:p>
            <a:pPr marL="0" lvl="0" indent="0" algn="l" rtl="0">
              <a:spcBef>
                <a:spcPts val="0"/>
              </a:spcBef>
              <a:spcAft>
                <a:spcPts val="0"/>
              </a:spcAft>
              <a:buNone/>
            </a:pPr>
            <a:r>
              <a:rPr lang="en-GB" sz="1600">
                <a:solidFill>
                  <a:schemeClr val="dk1"/>
                </a:solidFill>
              </a:rPr>
              <a:t>Pathfinder national charity</a:t>
            </a:r>
            <a:endParaRPr sz="23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Chapeltown , Leeds</a:t>
            </a:r>
            <a:endParaRPr/>
          </a:p>
        </p:txBody>
      </p:sp>
      <p:sp>
        <p:nvSpPr>
          <p:cNvPr id="72" name="Google Shape;72;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11150" algn="l" rtl="0">
              <a:lnSpc>
                <a:spcPct val="200000"/>
              </a:lnSpc>
              <a:spcBef>
                <a:spcPts val="0"/>
              </a:spcBef>
              <a:spcAft>
                <a:spcPts val="0"/>
              </a:spcAft>
              <a:buClr>
                <a:schemeClr val="dk1"/>
              </a:buClr>
              <a:buSzPts val="1300"/>
              <a:buChar char="●"/>
            </a:pPr>
            <a:r>
              <a:rPr lang="en-GB" sz="1300">
                <a:solidFill>
                  <a:schemeClr val="dk1"/>
                </a:solidFill>
              </a:rPr>
              <a:t>1974 - set up as a CAB</a:t>
            </a:r>
            <a:endParaRPr sz="1300">
              <a:solidFill>
                <a:schemeClr val="dk1"/>
              </a:solidFill>
            </a:endParaRPr>
          </a:p>
          <a:p>
            <a:pPr marL="457200" lvl="0" indent="-311150" algn="l" rtl="0">
              <a:lnSpc>
                <a:spcPct val="200000"/>
              </a:lnSpc>
              <a:spcBef>
                <a:spcPts val="0"/>
              </a:spcBef>
              <a:spcAft>
                <a:spcPts val="0"/>
              </a:spcAft>
              <a:buClr>
                <a:schemeClr val="dk1"/>
              </a:buClr>
              <a:buSzPts val="1300"/>
              <a:buChar char="●"/>
            </a:pPr>
            <a:r>
              <a:rPr lang="en-GB" sz="1300">
                <a:solidFill>
                  <a:schemeClr val="dk1"/>
                </a:solidFill>
              </a:rPr>
              <a:t>Staff were heavily involved in and Committed to CAB Yorkshire and Humberside Black Workers Group of which they were founder members. </a:t>
            </a:r>
            <a:endParaRPr sz="1300">
              <a:solidFill>
                <a:schemeClr val="dk1"/>
              </a:solidFill>
            </a:endParaRPr>
          </a:p>
          <a:p>
            <a:pPr marL="457200" lvl="0" indent="-311150" algn="l" rtl="0">
              <a:lnSpc>
                <a:spcPct val="200000"/>
              </a:lnSpc>
              <a:spcBef>
                <a:spcPts val="0"/>
              </a:spcBef>
              <a:spcAft>
                <a:spcPts val="0"/>
              </a:spcAft>
              <a:buClr>
                <a:schemeClr val="dk1"/>
              </a:buClr>
              <a:buSzPts val="1300"/>
              <a:buChar char="●"/>
            </a:pPr>
            <a:r>
              <a:rPr lang="en-GB" sz="1300">
                <a:solidFill>
                  <a:schemeClr val="dk1"/>
                </a:solidFill>
              </a:rPr>
              <a:t>The first black representative to sit on NACAB Council came from Chapeltown CA - a major piece of work carried out by the group was to train all Staff from NACAB Council right down to frontline staff on racism awareness.  </a:t>
            </a:r>
            <a:endParaRPr sz="1300">
              <a:solidFill>
                <a:schemeClr val="dk1"/>
              </a:solidFill>
            </a:endParaRPr>
          </a:p>
          <a:p>
            <a:pPr marL="457200" lvl="0" indent="-311150" algn="l" rtl="0">
              <a:lnSpc>
                <a:spcPct val="200000"/>
              </a:lnSpc>
              <a:spcBef>
                <a:spcPts val="0"/>
              </a:spcBef>
              <a:spcAft>
                <a:spcPts val="0"/>
              </a:spcAft>
              <a:buClr>
                <a:schemeClr val="dk1"/>
              </a:buClr>
              <a:buSzPts val="1300"/>
              <a:buChar char="●"/>
            </a:pPr>
            <a:r>
              <a:rPr lang="en-GB" sz="1300">
                <a:solidFill>
                  <a:schemeClr val="dk1"/>
                </a:solidFill>
              </a:rPr>
              <a:t>This powerful support group formed the catalyst for other support groups within the service to develop nationally. </a:t>
            </a:r>
            <a:endParaRPr sz="1300">
              <a:solidFill>
                <a:schemeClr val="dk1"/>
              </a:solidFill>
            </a:endParaRPr>
          </a:p>
          <a:p>
            <a:pPr marL="0" lvl="0" indent="0" algn="l" rtl="0">
              <a:lnSpc>
                <a:spcPct val="200000"/>
              </a:lnSpc>
              <a:spcBef>
                <a:spcPts val="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More recently</a:t>
            </a:r>
            <a:endParaRPr/>
          </a:p>
        </p:txBody>
      </p:sp>
      <p:sp>
        <p:nvSpPr>
          <p:cNvPr id="78" name="Google Shape;78;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200000"/>
              </a:lnSpc>
              <a:spcBef>
                <a:spcPts val="0"/>
              </a:spcBef>
              <a:spcAft>
                <a:spcPts val="0"/>
              </a:spcAft>
              <a:buClr>
                <a:schemeClr val="dk1"/>
              </a:buClr>
              <a:buSzPts val="1100"/>
              <a:buFont typeface="Arial"/>
              <a:buNone/>
            </a:pPr>
            <a:r>
              <a:rPr lang="en-GB" sz="1400">
                <a:solidFill>
                  <a:schemeClr val="dk1"/>
                </a:solidFill>
              </a:rPr>
              <a:t>BLM  - the murder of George Floyd was a moment that resurfaced hundreds of years of history - starting with the dehumanisation of Black people centuries ago.</a:t>
            </a:r>
            <a:endParaRPr sz="1400">
              <a:solidFill>
                <a:schemeClr val="dk1"/>
              </a:solidFill>
            </a:endParaRPr>
          </a:p>
          <a:p>
            <a:pPr marL="0" lvl="0" indent="0" algn="l" rtl="0">
              <a:lnSpc>
                <a:spcPct val="200000"/>
              </a:lnSpc>
              <a:spcBef>
                <a:spcPts val="0"/>
              </a:spcBef>
              <a:spcAft>
                <a:spcPts val="0"/>
              </a:spcAft>
              <a:buClr>
                <a:schemeClr val="dk1"/>
              </a:buClr>
              <a:buSzPts val="1100"/>
              <a:buFont typeface="Arial"/>
              <a:buNone/>
            </a:pPr>
            <a:r>
              <a:rPr lang="en-GB" sz="1400">
                <a:solidFill>
                  <a:schemeClr val="dk1"/>
                </a:solidFill>
              </a:rPr>
              <a:t>Within us as a community there were painful memories, revulsion and an awakening that we, as a community were not doing enough both individually and collectively. </a:t>
            </a:r>
            <a:endParaRPr sz="1400">
              <a:solidFill>
                <a:schemeClr val="dk1"/>
              </a:solidFill>
            </a:endParaRPr>
          </a:p>
          <a:p>
            <a:pPr marL="0" lvl="0" indent="0" algn="l" rtl="0">
              <a:spcBef>
                <a:spcPts val="0"/>
              </a:spcBef>
              <a:spcAft>
                <a:spcPts val="0"/>
              </a:spcAft>
              <a:buClr>
                <a:schemeClr val="dk1"/>
              </a:buClr>
              <a:buSzPts val="1100"/>
              <a:buFont typeface="Arial"/>
              <a:buNone/>
            </a:pPr>
            <a:endParaRPr sz="1100">
              <a:solidFill>
                <a:schemeClr val="dk1"/>
              </a:solidFill>
            </a:endParaRPr>
          </a:p>
          <a:p>
            <a:pPr marL="0" lvl="0" indent="0" algn="l" rtl="0">
              <a:spcBef>
                <a:spcPts val="0"/>
              </a:spcBef>
              <a:spcAft>
                <a:spcPts val="0"/>
              </a:spcAft>
              <a:buClr>
                <a:schemeClr val="dk1"/>
              </a:buClr>
              <a:buSzPts val="1100"/>
              <a:buFont typeface="Arial"/>
              <a:buNone/>
            </a:pPr>
            <a:r>
              <a:rPr lang="en-GB" sz="1300">
                <a:solidFill>
                  <a:schemeClr val="dk1"/>
                </a:solidFill>
              </a:rPr>
              <a:t>Stark gap in reaction between White and Black and Asian staff. </a:t>
            </a:r>
            <a:endParaRPr sz="1300">
              <a:solidFill>
                <a:schemeClr val="dk1"/>
              </a:solidFill>
            </a:endParaRPr>
          </a:p>
          <a:p>
            <a:pPr marL="0" lvl="0" indent="0" algn="l" rtl="0">
              <a:spcBef>
                <a:spcPts val="0"/>
              </a:spcBef>
              <a:spcAft>
                <a:spcPts val="0"/>
              </a:spcAft>
              <a:buClr>
                <a:schemeClr val="dk1"/>
              </a:buClr>
              <a:buSzPts val="1100"/>
              <a:buFont typeface="Arial"/>
              <a:buNone/>
            </a:pPr>
            <a:endParaRPr sz="1300">
              <a:solidFill>
                <a:schemeClr val="dk1"/>
              </a:solidFill>
            </a:endParaRPr>
          </a:p>
          <a:p>
            <a:pPr marL="0" lvl="0" indent="0" algn="l" rtl="0">
              <a:spcBef>
                <a:spcPts val="0"/>
              </a:spcBef>
              <a:spcAft>
                <a:spcPts val="0"/>
              </a:spcAft>
              <a:buClr>
                <a:schemeClr val="dk1"/>
              </a:buClr>
              <a:buSzPts val="1100"/>
              <a:buFont typeface="Arial"/>
              <a:buNone/>
            </a:pPr>
            <a:endParaRPr sz="13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Working on ourselves</a:t>
            </a:r>
            <a:endParaRPr/>
          </a:p>
        </p:txBody>
      </p:sp>
      <p:sp>
        <p:nvSpPr>
          <p:cNvPr id="84" name="Google Shape;8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11134" lvl="0" indent="0" algn="l" rtl="0">
              <a:lnSpc>
                <a:spcPct val="100000"/>
              </a:lnSpc>
              <a:spcBef>
                <a:spcPts val="939"/>
              </a:spcBef>
              <a:spcAft>
                <a:spcPts val="0"/>
              </a:spcAft>
              <a:buClr>
                <a:schemeClr val="dk1"/>
              </a:buClr>
              <a:buSzPts val="1100"/>
              <a:buFont typeface="Arial"/>
              <a:buNone/>
            </a:pPr>
            <a:endParaRPr sz="1200" b="1">
              <a:solidFill>
                <a:srgbClr val="222222"/>
              </a:solidFill>
            </a:endParaRPr>
          </a:p>
          <a:p>
            <a:pPr marL="11134" lvl="0" indent="0" algn="l" rtl="0">
              <a:lnSpc>
                <a:spcPct val="200000"/>
              </a:lnSpc>
              <a:spcBef>
                <a:spcPts val="939"/>
              </a:spcBef>
              <a:spcAft>
                <a:spcPts val="0"/>
              </a:spcAft>
              <a:buClr>
                <a:schemeClr val="dk1"/>
              </a:buClr>
              <a:buSzPts val="1100"/>
              <a:buFont typeface="Arial"/>
              <a:buNone/>
            </a:pPr>
            <a:r>
              <a:rPr lang="en-GB" sz="1200" b="1">
                <a:solidFill>
                  <a:srgbClr val="222222"/>
                </a:solidFill>
              </a:rPr>
              <a:t>Pre requirements </a:t>
            </a:r>
            <a:endParaRPr sz="1200" b="1">
              <a:solidFill>
                <a:srgbClr val="222222"/>
              </a:solidFill>
            </a:endParaRPr>
          </a:p>
          <a:p>
            <a:pPr marL="3507" lvl="0" indent="0" algn="l" rtl="0">
              <a:lnSpc>
                <a:spcPct val="200000"/>
              </a:lnSpc>
              <a:spcBef>
                <a:spcPts val="2051"/>
              </a:spcBef>
              <a:spcAft>
                <a:spcPts val="0"/>
              </a:spcAft>
              <a:buClr>
                <a:schemeClr val="dk1"/>
              </a:buClr>
              <a:buSzPts val="1100"/>
              <a:buFont typeface="Arial"/>
              <a:buNone/>
            </a:pPr>
            <a:r>
              <a:rPr lang="en-GB" sz="1200">
                <a:solidFill>
                  <a:srgbClr val="222222"/>
                </a:solidFill>
              </a:rPr>
              <a:t>The establishment of a safe environment </a:t>
            </a:r>
            <a:endParaRPr sz="1200">
              <a:solidFill>
                <a:srgbClr val="222222"/>
              </a:solidFill>
            </a:endParaRPr>
          </a:p>
          <a:p>
            <a:pPr marL="10067" marR="371252" lvl="0" indent="-6559" algn="l" rtl="0">
              <a:lnSpc>
                <a:spcPct val="200000"/>
              </a:lnSpc>
              <a:spcBef>
                <a:spcPts val="2051"/>
              </a:spcBef>
              <a:spcAft>
                <a:spcPts val="0"/>
              </a:spcAft>
              <a:buClr>
                <a:schemeClr val="dk1"/>
              </a:buClr>
              <a:buSzPts val="1100"/>
              <a:buFont typeface="Arial"/>
              <a:buNone/>
            </a:pPr>
            <a:r>
              <a:rPr lang="en-GB" sz="1200">
                <a:solidFill>
                  <a:srgbClr val="222222"/>
                </a:solidFill>
              </a:rPr>
              <a:t>This training should include practical exercises that provoke authentic discussion and provide tools and methodologies for dealing with concerns as they arise </a:t>
            </a:r>
            <a:endParaRPr sz="1200">
              <a:solidFill>
                <a:srgbClr val="222222"/>
              </a:solidFill>
            </a:endParaRPr>
          </a:p>
          <a:p>
            <a:pPr marL="0" lvl="0" indent="0" algn="l" rtl="0">
              <a:lnSpc>
                <a:spcPct val="200000"/>
              </a:lnSpc>
              <a:spcBef>
                <a:spcPts val="1814"/>
              </a:spcBef>
              <a:spcAft>
                <a:spcPts val="0"/>
              </a:spcAft>
              <a:buClr>
                <a:schemeClr val="dk1"/>
              </a:buClr>
              <a:buSzPts val="1100"/>
              <a:buFont typeface="Arial"/>
              <a:buNone/>
            </a:pPr>
            <a:r>
              <a:rPr lang="en-GB" sz="1200">
                <a:solidFill>
                  <a:srgbClr val="222222"/>
                </a:solidFill>
              </a:rPr>
              <a:t>Initially we want there to be separate group based on self determination of ethnicity - white and people of colour </a:t>
            </a:r>
            <a:endParaRPr sz="1200">
              <a:solidFill>
                <a:srgbClr val="222222"/>
              </a:solidFill>
            </a:endParaRPr>
          </a:p>
          <a:p>
            <a:pPr marL="0" lvl="0" indent="0" algn="l" rtl="0">
              <a:spcBef>
                <a:spcPts val="0"/>
              </a:spcBef>
              <a:spcAft>
                <a:spcPts val="1200"/>
              </a:spcAft>
              <a:buNone/>
            </a:pP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Learning outcomes</a:t>
            </a:r>
            <a:endParaRPr/>
          </a:p>
        </p:txBody>
      </p:sp>
      <p:sp>
        <p:nvSpPr>
          <p:cNvPr id="90" name="Google Shape;90;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728" marR="738785" lvl="0" indent="7016" algn="l" rtl="0">
              <a:lnSpc>
                <a:spcPct val="114538"/>
              </a:lnSpc>
              <a:spcBef>
                <a:spcPts val="2051"/>
              </a:spcBef>
              <a:spcAft>
                <a:spcPts val="0"/>
              </a:spcAft>
              <a:buClr>
                <a:schemeClr val="dk1"/>
              </a:buClr>
              <a:buSzPts val="1100"/>
              <a:buFont typeface="Arial"/>
              <a:buNone/>
            </a:pPr>
            <a:r>
              <a:rPr lang="en-GB" sz="1201">
                <a:solidFill>
                  <a:schemeClr val="dk1"/>
                </a:solidFill>
              </a:rPr>
              <a:t>Delegates should develop an understanding of their own part in a system that is systemically racist. </a:t>
            </a:r>
            <a:endParaRPr sz="1201">
              <a:solidFill>
                <a:schemeClr val="dk1"/>
              </a:solidFill>
            </a:endParaRPr>
          </a:p>
          <a:p>
            <a:pPr marL="11744" lvl="0" indent="0" algn="l" rtl="0">
              <a:lnSpc>
                <a:spcPct val="100000"/>
              </a:lnSpc>
              <a:spcBef>
                <a:spcPts val="1727"/>
              </a:spcBef>
              <a:spcAft>
                <a:spcPts val="0"/>
              </a:spcAft>
              <a:buClr>
                <a:schemeClr val="dk1"/>
              </a:buClr>
              <a:buSzPts val="1100"/>
              <a:buFont typeface="Arial"/>
              <a:buNone/>
            </a:pPr>
            <a:r>
              <a:rPr lang="en-GB" sz="1201">
                <a:solidFill>
                  <a:schemeClr val="dk1"/>
                </a:solidFill>
              </a:rPr>
              <a:t>Delegates should develop an understanding of the privilege that whiteness brings. </a:t>
            </a:r>
            <a:endParaRPr sz="1201">
              <a:solidFill>
                <a:schemeClr val="dk1"/>
              </a:solidFill>
            </a:endParaRPr>
          </a:p>
          <a:p>
            <a:pPr marL="457" marR="277601" lvl="0" indent="11287" algn="l" rtl="0">
              <a:lnSpc>
                <a:spcPct val="114537"/>
              </a:lnSpc>
              <a:spcBef>
                <a:spcPts val="1901"/>
              </a:spcBef>
              <a:spcAft>
                <a:spcPts val="0"/>
              </a:spcAft>
              <a:buClr>
                <a:schemeClr val="dk1"/>
              </a:buClr>
              <a:buSzPts val="1100"/>
              <a:buFont typeface="Arial"/>
              <a:buNone/>
            </a:pPr>
            <a:r>
              <a:rPr lang="en-GB" sz="1201">
                <a:solidFill>
                  <a:schemeClr val="dk1"/>
                </a:solidFill>
              </a:rPr>
              <a:t>Delegates should develop an understanding of stereotypes and how they they sit deep within our psyche. </a:t>
            </a:r>
            <a:endParaRPr sz="1201">
              <a:solidFill>
                <a:schemeClr val="dk1"/>
              </a:solidFill>
            </a:endParaRPr>
          </a:p>
          <a:p>
            <a:pPr marL="5643" marR="591199" lvl="0" indent="6101" algn="l" rtl="0">
              <a:lnSpc>
                <a:spcPct val="114538"/>
              </a:lnSpc>
              <a:spcBef>
                <a:spcPts val="1727"/>
              </a:spcBef>
              <a:spcAft>
                <a:spcPts val="0"/>
              </a:spcAft>
              <a:buClr>
                <a:schemeClr val="dk1"/>
              </a:buClr>
              <a:buSzPts val="1100"/>
              <a:buFont typeface="Arial"/>
              <a:buNone/>
            </a:pPr>
            <a:r>
              <a:rPr lang="en-GB" sz="1201">
                <a:solidFill>
                  <a:schemeClr val="dk1"/>
                </a:solidFill>
              </a:rPr>
              <a:t>Delegates should develop their confidence to challenge racism both internally and externally, to raise issues and to (self) reflect on issues raised. </a:t>
            </a:r>
            <a:endParaRPr sz="1201">
              <a:solidFill>
                <a:schemeClr val="dk1"/>
              </a:solidFill>
            </a:endParaRPr>
          </a:p>
          <a:p>
            <a:pPr marL="9914" marR="195176" lvl="0" indent="1830" algn="l" rtl="0">
              <a:lnSpc>
                <a:spcPct val="119744"/>
              </a:lnSpc>
              <a:spcBef>
                <a:spcPts val="1727"/>
              </a:spcBef>
              <a:spcAft>
                <a:spcPts val="0"/>
              </a:spcAft>
              <a:buClr>
                <a:schemeClr val="dk1"/>
              </a:buClr>
              <a:buSzPts val="1100"/>
              <a:buFont typeface="Arial"/>
              <a:buNone/>
            </a:pPr>
            <a:r>
              <a:rPr lang="en-GB" sz="1201">
                <a:solidFill>
                  <a:srgbClr val="222222"/>
                </a:solidFill>
              </a:rPr>
              <a:t>Delegates should learn how to challenge and address both conscious and unconscious bias and about embedding change and organisational processes to deal with this. </a:t>
            </a:r>
            <a:endParaRPr sz="1201">
              <a:solidFill>
                <a:srgbClr val="222222"/>
              </a:solidFill>
            </a:endParaRPr>
          </a:p>
          <a:p>
            <a:pPr marL="9761" marR="973128" lvl="0" indent="-2134" algn="l" rtl="0">
              <a:lnSpc>
                <a:spcPct val="114537"/>
              </a:lnSpc>
              <a:spcBef>
                <a:spcPts val="1739"/>
              </a:spcBef>
              <a:spcAft>
                <a:spcPts val="0"/>
              </a:spcAft>
              <a:buClr>
                <a:schemeClr val="dk1"/>
              </a:buClr>
              <a:buSzPts val="1100"/>
              <a:buFont typeface="Arial"/>
              <a:buNone/>
            </a:pPr>
            <a:r>
              <a:rPr lang="en-GB" sz="1201">
                <a:solidFill>
                  <a:schemeClr val="dk1"/>
                </a:solidFill>
              </a:rPr>
              <a:t>CCA should develop an agreed terminology on alternatives to BAME and an understanding of terminology used in present day conversations. </a:t>
            </a:r>
            <a:endParaRPr sz="1201">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457200" lvl="0" indent="0" algn="l" rtl="0">
              <a:lnSpc>
                <a:spcPct val="115000"/>
              </a:lnSpc>
              <a:spcBef>
                <a:spcPts val="0"/>
              </a:spcBef>
              <a:spcAft>
                <a:spcPts val="0"/>
              </a:spcAft>
              <a:buClr>
                <a:schemeClr val="dk1"/>
              </a:buClr>
              <a:buSzPts val="1100"/>
              <a:buFont typeface="Arial"/>
              <a:buNone/>
            </a:pPr>
            <a:r>
              <a:rPr lang="en-GB" sz="2200" b="1"/>
              <a:t>looking at our own selves</a:t>
            </a:r>
            <a:endParaRPr sz="3600" b="1"/>
          </a:p>
        </p:txBody>
      </p:sp>
      <p:sp>
        <p:nvSpPr>
          <p:cNvPr id="96" name="Google Shape;96;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1270">
                <a:solidFill>
                  <a:schemeClr val="dk1"/>
                </a:solidFill>
              </a:rPr>
              <a:t>To  that end we split into groups: </a:t>
            </a:r>
            <a:endParaRPr sz="1270">
              <a:solidFill>
                <a:schemeClr val="dk1"/>
              </a:solidFill>
            </a:endParaRPr>
          </a:p>
          <a:p>
            <a:pPr marL="0" lvl="0" indent="0" algn="l" rtl="0">
              <a:spcBef>
                <a:spcPts val="0"/>
              </a:spcBef>
              <a:spcAft>
                <a:spcPts val="0"/>
              </a:spcAft>
              <a:buNone/>
            </a:pPr>
            <a:endParaRPr sz="1270">
              <a:solidFill>
                <a:schemeClr val="dk1"/>
              </a:solidFill>
            </a:endParaRPr>
          </a:p>
          <a:p>
            <a:pPr marL="0" lvl="0" indent="0" algn="l" rtl="0">
              <a:spcBef>
                <a:spcPts val="0"/>
              </a:spcBef>
              <a:spcAft>
                <a:spcPts val="0"/>
              </a:spcAft>
              <a:buNone/>
            </a:pPr>
            <a:r>
              <a:rPr lang="en-GB" sz="1270">
                <a:solidFill>
                  <a:schemeClr val="dk1"/>
                </a:solidFill>
              </a:rPr>
              <a:t>staff who identified as people of colour and staff who identified as white. </a:t>
            </a:r>
            <a:endParaRPr sz="1270">
              <a:solidFill>
                <a:schemeClr val="dk1"/>
              </a:solidFill>
            </a:endParaRPr>
          </a:p>
          <a:p>
            <a:pPr marL="0" lvl="0" indent="0" algn="l" rtl="0">
              <a:spcBef>
                <a:spcPts val="0"/>
              </a:spcBef>
              <a:spcAft>
                <a:spcPts val="0"/>
              </a:spcAft>
              <a:buNone/>
            </a:pPr>
            <a:endParaRPr sz="1270">
              <a:solidFill>
                <a:schemeClr val="dk1"/>
              </a:solidFill>
            </a:endParaRPr>
          </a:p>
          <a:p>
            <a:pPr marL="0" lvl="0" indent="0" algn="l" rtl="0">
              <a:spcBef>
                <a:spcPts val="0"/>
              </a:spcBef>
              <a:spcAft>
                <a:spcPts val="0"/>
              </a:spcAft>
              <a:buNone/>
            </a:pPr>
            <a:r>
              <a:rPr lang="en-GB" sz="1270">
                <a:solidFill>
                  <a:schemeClr val="dk1"/>
                </a:solidFill>
              </a:rPr>
              <a:t>This allowed White staff to discuss racism  without relying on Staff of colour to lead by sharing their own experiences </a:t>
            </a:r>
            <a:endParaRPr sz="1270">
              <a:solidFill>
                <a:schemeClr val="dk1"/>
              </a:solidFill>
            </a:endParaRPr>
          </a:p>
          <a:p>
            <a:pPr marL="0" lvl="0" indent="0" algn="l" rtl="0">
              <a:spcBef>
                <a:spcPts val="0"/>
              </a:spcBef>
              <a:spcAft>
                <a:spcPts val="0"/>
              </a:spcAft>
              <a:buNone/>
            </a:pPr>
            <a:endParaRPr sz="1270">
              <a:solidFill>
                <a:schemeClr val="dk1"/>
              </a:solidFill>
            </a:endParaRPr>
          </a:p>
          <a:p>
            <a:pPr marL="0" lvl="0" indent="0" algn="l" rtl="0">
              <a:spcBef>
                <a:spcPts val="0"/>
              </a:spcBef>
              <a:spcAft>
                <a:spcPts val="0"/>
              </a:spcAft>
              <a:buNone/>
            </a:pPr>
            <a:r>
              <a:rPr lang="en-GB" sz="1270">
                <a:solidFill>
                  <a:schemeClr val="dk1"/>
                </a:solidFill>
              </a:rPr>
              <a:t>It gave staff of colour space to discuss their experiences at CCA</a:t>
            </a:r>
            <a:endParaRPr sz="1270">
              <a:solidFill>
                <a:schemeClr val="dk1"/>
              </a:solidFill>
            </a:endParaRPr>
          </a:p>
          <a:p>
            <a:pPr marL="0" lvl="0" indent="0" algn="l" rtl="0">
              <a:spcBef>
                <a:spcPts val="0"/>
              </a:spcBef>
              <a:spcAft>
                <a:spcPts val="0"/>
              </a:spcAft>
              <a:buNone/>
            </a:pPr>
            <a:endParaRPr sz="1270">
              <a:solidFill>
                <a:schemeClr val="dk1"/>
              </a:solidFill>
            </a:endParaRPr>
          </a:p>
          <a:p>
            <a:pPr marL="0" lvl="0" indent="0" algn="l" rtl="0">
              <a:spcBef>
                <a:spcPts val="0"/>
              </a:spcBef>
              <a:spcAft>
                <a:spcPts val="0"/>
              </a:spcAft>
              <a:buClr>
                <a:schemeClr val="dk1"/>
              </a:buClr>
              <a:buSzPts val="1100"/>
              <a:buFont typeface="Arial"/>
              <a:buNone/>
            </a:pPr>
            <a:endParaRPr sz="127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The results </a:t>
            </a:r>
            <a:endParaRPr/>
          </a:p>
        </p:txBody>
      </p:sp>
      <p:sp>
        <p:nvSpPr>
          <p:cNvPr id="102" name="Google Shape;102;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20000"/>
          </a:bodyPr>
          <a:lstStyle/>
          <a:p>
            <a:pPr marL="457200" lvl="0" indent="-302418" algn="l" rtl="0">
              <a:spcBef>
                <a:spcPts val="0"/>
              </a:spcBef>
              <a:spcAft>
                <a:spcPts val="0"/>
              </a:spcAft>
              <a:buClr>
                <a:schemeClr val="dk1"/>
              </a:buClr>
              <a:buSzPct val="100000"/>
              <a:buChar char="●"/>
            </a:pPr>
            <a:r>
              <a:rPr lang="en-GB" sz="1367">
                <a:solidFill>
                  <a:schemeClr val="dk1"/>
                </a:solidFill>
              </a:rPr>
              <a:t>Biggest learning was the potential ability we now have to talk about racism with and discuss our own actions: ( it has not eliminated them). White fragility has diminished, there’s as better understanding of white privilege.</a:t>
            </a:r>
            <a:endParaRPr sz="1367">
              <a:solidFill>
                <a:schemeClr val="dk1"/>
              </a:solidFill>
            </a:endParaRPr>
          </a:p>
          <a:p>
            <a:pPr marL="457200" lvl="0" indent="0" algn="l" rtl="0">
              <a:spcBef>
                <a:spcPts val="0"/>
              </a:spcBef>
              <a:spcAft>
                <a:spcPts val="0"/>
              </a:spcAft>
              <a:buNone/>
            </a:pPr>
            <a:endParaRPr sz="1367">
              <a:solidFill>
                <a:schemeClr val="dk1"/>
              </a:solidFill>
            </a:endParaRPr>
          </a:p>
          <a:p>
            <a:pPr marL="457200" lvl="0" indent="-302418" algn="l" rtl="0">
              <a:spcBef>
                <a:spcPts val="0"/>
              </a:spcBef>
              <a:spcAft>
                <a:spcPts val="0"/>
              </a:spcAft>
              <a:buClr>
                <a:schemeClr val="dk1"/>
              </a:buClr>
              <a:buSzPct val="100000"/>
              <a:buChar char="●"/>
            </a:pPr>
            <a:r>
              <a:rPr lang="en-GB" sz="1367">
                <a:solidFill>
                  <a:schemeClr val="dk1"/>
                </a:solidFill>
              </a:rPr>
              <a:t>White advisers and staff in particular are more comfortable asking questions about discrimination and racist experience from clients and service providers</a:t>
            </a:r>
            <a:endParaRPr sz="1367">
              <a:solidFill>
                <a:schemeClr val="dk1"/>
              </a:solidFill>
            </a:endParaRPr>
          </a:p>
          <a:p>
            <a:pPr marL="457200" lvl="0" indent="0" algn="l" rtl="0">
              <a:spcBef>
                <a:spcPts val="0"/>
              </a:spcBef>
              <a:spcAft>
                <a:spcPts val="0"/>
              </a:spcAft>
              <a:buNone/>
            </a:pPr>
            <a:endParaRPr sz="1367">
              <a:solidFill>
                <a:schemeClr val="dk1"/>
              </a:solidFill>
            </a:endParaRPr>
          </a:p>
          <a:p>
            <a:pPr marL="457200" lvl="0" indent="-302418" algn="l" rtl="0">
              <a:spcBef>
                <a:spcPts val="0"/>
              </a:spcBef>
              <a:spcAft>
                <a:spcPts val="0"/>
              </a:spcAft>
              <a:buClr>
                <a:schemeClr val="dk1"/>
              </a:buClr>
              <a:buSzPct val="100000"/>
              <a:buChar char="●"/>
            </a:pPr>
            <a:r>
              <a:rPr lang="en-GB" sz="1367">
                <a:solidFill>
                  <a:schemeClr val="dk1"/>
                </a:solidFill>
              </a:rPr>
              <a:t>There is a validation of experience and a comprehension of how different staff and clients are received according to their appearance. There is an acknowledgement form white staff that we can turn off  and take a break because we are not visibly different</a:t>
            </a:r>
            <a:endParaRPr sz="1367">
              <a:solidFill>
                <a:schemeClr val="dk1"/>
              </a:solidFill>
            </a:endParaRPr>
          </a:p>
          <a:p>
            <a:pPr marL="457200" lvl="0" indent="0" algn="l" rtl="0">
              <a:spcBef>
                <a:spcPts val="0"/>
              </a:spcBef>
              <a:spcAft>
                <a:spcPts val="0"/>
              </a:spcAft>
              <a:buNone/>
            </a:pPr>
            <a:endParaRPr sz="1367">
              <a:solidFill>
                <a:schemeClr val="dk1"/>
              </a:solidFill>
            </a:endParaRPr>
          </a:p>
          <a:p>
            <a:pPr marL="457200" lvl="0" indent="-302418" algn="l" rtl="0">
              <a:spcBef>
                <a:spcPts val="0"/>
              </a:spcBef>
              <a:spcAft>
                <a:spcPts val="0"/>
              </a:spcAft>
              <a:buClr>
                <a:schemeClr val="dk1"/>
              </a:buClr>
              <a:buSzPct val="97689"/>
              <a:buChar char="●"/>
            </a:pPr>
            <a:r>
              <a:rPr lang="en-GB" sz="1400">
                <a:solidFill>
                  <a:schemeClr val="dk1"/>
                </a:solidFill>
              </a:rPr>
              <a:t>As a staff team we also know from our experience that the darker your skin the more likely you are to receive poorer service across the board.</a:t>
            </a:r>
            <a:endParaRPr sz="1400">
              <a:solidFill>
                <a:schemeClr val="dk1"/>
              </a:solidFill>
            </a:endParaRPr>
          </a:p>
          <a:p>
            <a:pPr marL="457200" lvl="0" indent="0" algn="l" rtl="0">
              <a:spcBef>
                <a:spcPts val="0"/>
              </a:spcBef>
              <a:spcAft>
                <a:spcPts val="0"/>
              </a:spcAft>
              <a:buNone/>
            </a:pPr>
            <a:endParaRPr sz="1400">
              <a:solidFill>
                <a:schemeClr val="dk1"/>
              </a:solidFill>
            </a:endParaRPr>
          </a:p>
          <a:p>
            <a:pPr marL="457200" lvl="0" indent="-302418" algn="l" rtl="0">
              <a:spcBef>
                <a:spcPts val="0"/>
              </a:spcBef>
              <a:spcAft>
                <a:spcPts val="0"/>
              </a:spcAft>
              <a:buClr>
                <a:schemeClr val="dk1"/>
              </a:buClr>
              <a:buSzPct val="97689"/>
              <a:buChar char="●"/>
            </a:pPr>
            <a:r>
              <a:rPr lang="en-GB" sz="1400">
                <a:solidFill>
                  <a:schemeClr val="dk1"/>
                </a:solidFill>
              </a:rPr>
              <a:t>We also know that our volunteers and staff  with a “foreign accent” are more likely to receive implicit racist attitudes in their daily working life (eg from DWP, clients)</a:t>
            </a:r>
            <a:endParaRPr sz="1400">
              <a:solidFill>
                <a:schemeClr val="dk1"/>
              </a:solidFill>
            </a:endParaRPr>
          </a:p>
          <a:p>
            <a:pPr marL="457200" lvl="0" indent="0" algn="l" rtl="0">
              <a:spcBef>
                <a:spcPts val="0"/>
              </a:spcBef>
              <a:spcAft>
                <a:spcPts val="0"/>
              </a:spcAft>
              <a:buNone/>
            </a:pPr>
            <a:endParaRPr sz="1367">
              <a:solidFill>
                <a:schemeClr val="dk1"/>
              </a:solidFill>
            </a:endParaRPr>
          </a:p>
          <a:p>
            <a:pPr marL="457200" lvl="0" indent="-302418" algn="l" rtl="0">
              <a:spcBef>
                <a:spcPts val="0"/>
              </a:spcBef>
              <a:spcAft>
                <a:spcPts val="0"/>
              </a:spcAft>
              <a:buClr>
                <a:schemeClr val="dk1"/>
              </a:buClr>
              <a:buSzPct val="100000"/>
              <a:buChar char="●"/>
            </a:pPr>
            <a:r>
              <a:rPr lang="en-GB" sz="1367">
                <a:solidFill>
                  <a:schemeClr val="dk1"/>
                </a:solidFill>
              </a:rPr>
              <a:t>We are more comfortable and better at looking through different lenses - not so mono ethnic for instance</a:t>
            </a:r>
            <a:endParaRPr sz="1367">
              <a:solidFill>
                <a:schemeClr val="dk1"/>
              </a:solidFill>
            </a:endParaRPr>
          </a:p>
          <a:p>
            <a:pPr marL="457200" lvl="0" indent="0" algn="l" rtl="0">
              <a:spcBef>
                <a:spcPts val="0"/>
              </a:spcBef>
              <a:spcAft>
                <a:spcPts val="0"/>
              </a:spcAft>
              <a:buNone/>
            </a:pPr>
            <a:endParaRPr sz="1367">
              <a:solidFill>
                <a:schemeClr val="dk1"/>
              </a:solidFill>
            </a:endParaRPr>
          </a:p>
          <a:p>
            <a:pPr marL="457200" lvl="0" indent="-302418" algn="l" rtl="0">
              <a:lnSpc>
                <a:spcPct val="200000"/>
              </a:lnSpc>
              <a:spcBef>
                <a:spcPts val="0"/>
              </a:spcBef>
              <a:spcAft>
                <a:spcPts val="0"/>
              </a:spcAft>
              <a:buClr>
                <a:schemeClr val="dk1"/>
              </a:buClr>
              <a:buSzPct val="100000"/>
              <a:buChar char="●"/>
            </a:pPr>
            <a:r>
              <a:rPr lang="en-GB" sz="1367">
                <a:solidFill>
                  <a:schemeClr val="dk1"/>
                </a:solidFill>
              </a:rPr>
              <a:t>Added a dimension / perspective to our work eg R and C</a:t>
            </a:r>
            <a:endParaRPr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GB" sz="3200"/>
              <a:t>Communities analysis CCA</a:t>
            </a:r>
            <a:endParaRPr sz="3200"/>
          </a:p>
        </p:txBody>
      </p:sp>
      <p:pic>
        <p:nvPicPr>
          <p:cNvPr id="108" name="Google Shape;108;p22"/>
          <p:cNvPicPr preferRelativeResize="0">
            <a:picLocks noGrp="1"/>
          </p:cNvPicPr>
          <p:nvPr>
            <p:ph type="body" idx="1"/>
          </p:nvPr>
        </p:nvPicPr>
        <p:blipFill rotWithShape="1">
          <a:blip r:embed="rId3">
            <a:alphaModFix/>
          </a:blip>
          <a:srcRect/>
          <a:stretch/>
        </p:blipFill>
        <p:spPr>
          <a:xfrm>
            <a:off x="1110806" y="1101225"/>
            <a:ext cx="6302400" cy="34482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1127</Words>
  <Application>Microsoft Office PowerPoint</Application>
  <PresentationFormat>On-screen Show (16:9)</PresentationFormat>
  <Paragraphs>96</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Simple Light</vt:lpstr>
      <vt:lpstr>Nick Morgan - Chapeltown Citizens Advice ( he/ him )   Organisational and personal journey  - these are my considered views and  perspective: formulated with a huge contribution from all of my colleagues over the years.   Most recently all of the staff at CCA - and in particular Sharon Kelly, Advice Service Manager       </vt:lpstr>
      <vt:lpstr>Why pay anything but nominal heed to Race disparities research? </vt:lpstr>
      <vt:lpstr>Chapeltown , Leeds</vt:lpstr>
      <vt:lpstr>More recently</vt:lpstr>
      <vt:lpstr>Working on ourselves</vt:lpstr>
      <vt:lpstr>Learning outcomes</vt:lpstr>
      <vt:lpstr>looking at our own selves</vt:lpstr>
      <vt:lpstr>The results </vt:lpstr>
      <vt:lpstr>Communities analysis CCA</vt:lpstr>
      <vt:lpstr>Ask of Clare Moriarty on her visit</vt:lpstr>
      <vt:lpstr>What solutions might look like</vt:lpstr>
      <vt:lpstr>What will this require of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Nick Morgan - Chapeltown Citizens Advice ( he/ him )   Organisational and personal journey  - these are my considered views and  perspective: formulated with a huge contribution from all of my colleagues over the years.   Most recently all of the staff at CCA - and in particular Sharon Kelly, Advice Service Manager       </dc:title>
  <dc:creator>Chris Roberts</dc:creator>
  <cp:lastModifiedBy>Chris Roberts</cp:lastModifiedBy>
  <cp:revision>2</cp:revision>
  <dcterms:modified xsi:type="dcterms:W3CDTF">2025-06-11T08:09:06Z</dcterms:modified>
</cp:coreProperties>
</file>