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48.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8.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47.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g2dae2a4d9cd_0_1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5" name="Google Shape;55;g2dae2a4d9cd_0_1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5a285dc356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5a285dc356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5a285dc356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5a285dc356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5a285dc356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35a285dc356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35a285dc356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35a285dc356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5a285dc356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5a285dc356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2d7d4035cad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2d7d4035cad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5a285dc356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5a285dc356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5a285dc356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35a285dc356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5a285dc356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35a285dc356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5a285dc356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35a285dc356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2dae2a4d9cd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2dae2a4d9cd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5a285dc356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35a285dc356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2d7d4035cad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2d7d4035cad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308dd968a9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308dd968a9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35a285dc356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35a285dc356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35a285dc356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2" name="Google Shape;192;g35a285dc356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g308dd968a93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8" name="Google Shape;198;g308dd968a93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2d7d4035cad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2d7d4035cad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2d7d4035ca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2d7d4035ca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35cb7886393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6" name="Google Shape;216;g35cb7886393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g35a285dc356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1" name="Google Shape;221;g35a285dc356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2dae2a4d9c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2dae2a4d9c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g35a285dc356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7" name="Google Shape;227;g35a285dc356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35a285dc356_0_1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3" name="Google Shape;233;g35a285dc356_0_1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35cb7886393_1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9" name="Google Shape;239;g35cb7886393_1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35a285dc356_0_1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35a285dc356_0_1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g35a285dc356_0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0" name="Google Shape;250;g35a285dc356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35a285dc356_0_1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35a285dc356_0_1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35cb7886393_1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2" name="Google Shape;262;g35cb7886393_1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35a285dc356_0_1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7" name="Google Shape;267;g35a285dc356_0_1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g35cb7886393_1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3" name="Google Shape;273;g35cb7886393_1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35cb7886393_1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9" name="Google Shape;279;g35cb7886393_1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2d7d4035cad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2d7d4035cad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35a285dc356_0_1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35a285dc356_0_1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35cb7886393_1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0" name="Google Shape;290;g35cb7886393_1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g35cb7886393_1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6" name="Google Shape;296;g35cb7886393_1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g35a285dc356_0_1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1" name="Google Shape;301;g35a285dc356_0_1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g35cb7886393_1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7" name="Google Shape;307;g35cb7886393_1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g35a285dc356_0_1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3" name="Google Shape;313;g35a285dc356_0_1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g35cb7886393_1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9" name="Google Shape;319;g35cb7886393_1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g35cb7886393_1_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4" name="Google Shape;324;g35cb7886393_1_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g35a285dc356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9" name="Google Shape;329;g35a285dc356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2d7d4035cad_0_8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2d7d4035cad_0_8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d7d4035cad_0_8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d7d4035cad_0_8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2ebc3ef41bf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2ebc3ef41bf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a285dc356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a285dc356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a285dc356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a285dc356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 white background">
  <p:cSld name="CUSTOM_8_3">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03250" y="445025"/>
            <a:ext cx="7905900" cy="6132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b="1" sz="3000"/>
            </a:lvl1pPr>
            <a:lvl2pPr lvl="1">
              <a:spcBef>
                <a:spcPts val="0"/>
              </a:spcBef>
              <a:spcAft>
                <a:spcPts val="0"/>
              </a:spcAft>
              <a:buSzPts val="3000"/>
              <a:buNone/>
              <a:defRPr b="1" sz="3000"/>
            </a:lvl2pPr>
            <a:lvl3pPr lvl="2">
              <a:spcBef>
                <a:spcPts val="0"/>
              </a:spcBef>
              <a:spcAft>
                <a:spcPts val="0"/>
              </a:spcAft>
              <a:buSzPts val="3000"/>
              <a:buNone/>
              <a:defRPr b="1" sz="3000"/>
            </a:lvl3pPr>
            <a:lvl4pPr lvl="3">
              <a:spcBef>
                <a:spcPts val="0"/>
              </a:spcBef>
              <a:spcAft>
                <a:spcPts val="0"/>
              </a:spcAft>
              <a:buSzPts val="3000"/>
              <a:buNone/>
              <a:defRPr b="1" sz="3000"/>
            </a:lvl4pPr>
            <a:lvl5pPr lvl="4">
              <a:spcBef>
                <a:spcPts val="0"/>
              </a:spcBef>
              <a:spcAft>
                <a:spcPts val="0"/>
              </a:spcAft>
              <a:buSzPts val="3000"/>
              <a:buNone/>
              <a:defRPr b="1" sz="3000"/>
            </a:lvl5pPr>
            <a:lvl6pPr lvl="5">
              <a:spcBef>
                <a:spcPts val="0"/>
              </a:spcBef>
              <a:spcAft>
                <a:spcPts val="0"/>
              </a:spcAft>
              <a:buSzPts val="3000"/>
              <a:buNone/>
              <a:defRPr b="1" sz="3000"/>
            </a:lvl6pPr>
            <a:lvl7pPr lvl="6">
              <a:spcBef>
                <a:spcPts val="0"/>
              </a:spcBef>
              <a:spcAft>
                <a:spcPts val="0"/>
              </a:spcAft>
              <a:buSzPts val="3000"/>
              <a:buNone/>
              <a:defRPr b="1" sz="3000"/>
            </a:lvl7pPr>
            <a:lvl8pPr lvl="7">
              <a:spcBef>
                <a:spcPts val="0"/>
              </a:spcBef>
              <a:spcAft>
                <a:spcPts val="0"/>
              </a:spcAft>
              <a:buSzPts val="3000"/>
              <a:buNone/>
              <a:defRPr b="1" sz="3000"/>
            </a:lvl8pPr>
            <a:lvl9pPr lvl="8">
              <a:spcBef>
                <a:spcPts val="0"/>
              </a:spcBef>
              <a:spcAft>
                <a:spcPts val="0"/>
              </a:spcAft>
              <a:buSzPts val="3000"/>
              <a:buNone/>
              <a:defRPr b="1" sz="3000"/>
            </a:lvl9pPr>
          </a:lstStyle>
          <a:p/>
        </p:txBody>
      </p:sp>
      <p:sp>
        <p:nvSpPr>
          <p:cNvPr id="52" name="Google Shape;52;p13"/>
          <p:cNvSpPr txBox="1"/>
          <p:nvPr>
            <p:ph idx="1" type="body"/>
          </p:nvPr>
        </p:nvSpPr>
        <p:spPr>
          <a:xfrm>
            <a:off x="603250" y="1246825"/>
            <a:ext cx="79059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1000"/>
              </a:spcBef>
              <a:spcAft>
                <a:spcPts val="0"/>
              </a:spcAft>
              <a:buSzPts val="1400"/>
              <a:buChar char="○"/>
              <a:defRPr/>
            </a:lvl2pPr>
            <a:lvl3pPr indent="-317500" lvl="2" marL="1371600">
              <a:spcBef>
                <a:spcPts val="1000"/>
              </a:spcBef>
              <a:spcAft>
                <a:spcPts val="0"/>
              </a:spcAft>
              <a:buSzPts val="1400"/>
              <a:buChar char="■"/>
              <a:defRPr/>
            </a:lvl3pPr>
            <a:lvl4pPr indent="-317500" lvl="3" marL="1828800">
              <a:spcBef>
                <a:spcPts val="1000"/>
              </a:spcBef>
              <a:spcAft>
                <a:spcPts val="0"/>
              </a:spcAft>
              <a:buSzPts val="1400"/>
              <a:buChar char="●"/>
              <a:defRPr/>
            </a:lvl4pPr>
            <a:lvl5pPr indent="-317500" lvl="4" marL="2286000">
              <a:spcBef>
                <a:spcPts val="1000"/>
              </a:spcBef>
              <a:spcAft>
                <a:spcPts val="0"/>
              </a:spcAft>
              <a:buSzPts val="1400"/>
              <a:buChar char="○"/>
              <a:defRPr/>
            </a:lvl5pPr>
            <a:lvl6pPr indent="-317500" lvl="5" marL="2743200">
              <a:spcBef>
                <a:spcPts val="1000"/>
              </a:spcBef>
              <a:spcAft>
                <a:spcPts val="0"/>
              </a:spcAft>
              <a:buSzPts val="1400"/>
              <a:buChar char="■"/>
              <a:defRPr/>
            </a:lvl6pPr>
            <a:lvl7pPr indent="-317500" lvl="6" marL="3200400">
              <a:spcBef>
                <a:spcPts val="1000"/>
              </a:spcBef>
              <a:spcAft>
                <a:spcPts val="0"/>
              </a:spcAft>
              <a:buSzPts val="1400"/>
              <a:buChar char="●"/>
              <a:defRPr/>
            </a:lvl7pPr>
            <a:lvl8pPr indent="-317500" lvl="7" marL="3657600">
              <a:spcBef>
                <a:spcPts val="1000"/>
              </a:spcBef>
              <a:spcAft>
                <a:spcPts val="0"/>
              </a:spcAft>
              <a:buSzPts val="1400"/>
              <a:buChar char="○"/>
              <a:defRPr/>
            </a:lvl8pPr>
            <a:lvl9pPr indent="-317500" lvl="8" marL="4114800">
              <a:spcBef>
                <a:spcPts val="1000"/>
              </a:spcBef>
              <a:spcAft>
                <a:spcPts val="1000"/>
              </a:spcAft>
              <a:buSzPts val="14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56" name="Shape 56"/>
        <p:cNvGrpSpPr/>
        <p:nvPr/>
      </p:nvGrpSpPr>
      <p:grpSpPr>
        <a:xfrm>
          <a:off x="0" y="0"/>
          <a:ext cx="0" cy="0"/>
          <a:chOff x="0" y="0"/>
          <a:chExt cx="0" cy="0"/>
        </a:xfrm>
      </p:grpSpPr>
      <p:sp>
        <p:nvSpPr>
          <p:cNvPr id="57" name="Google Shape;57;p14"/>
          <p:cNvSpPr txBox="1"/>
          <p:nvPr>
            <p:ph type="ctrTitle"/>
          </p:nvPr>
        </p:nvSpPr>
        <p:spPr>
          <a:xfrm>
            <a:off x="1660500" y="777600"/>
            <a:ext cx="5823000" cy="1557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000"/>
              <a:t>Peer to Peer conference</a:t>
            </a:r>
            <a:endParaRPr b="1" sz="4000"/>
          </a:p>
        </p:txBody>
      </p:sp>
      <p:sp>
        <p:nvSpPr>
          <p:cNvPr id="58" name="Google Shape;58;p14"/>
          <p:cNvSpPr txBox="1"/>
          <p:nvPr/>
        </p:nvSpPr>
        <p:spPr>
          <a:xfrm>
            <a:off x="1780450" y="2571750"/>
            <a:ext cx="5703000" cy="2231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800">
                <a:solidFill>
                  <a:schemeClr val="dk1"/>
                </a:solidFill>
                <a:latin typeface="Verdana"/>
                <a:ea typeface="Verdana"/>
                <a:cs typeface="Verdana"/>
                <a:sym typeface="Verdana"/>
              </a:rPr>
              <a:t>Devolution, Regionalisation and future Collaboration: Session 1 -</a:t>
            </a:r>
            <a:endParaRPr sz="1800">
              <a:solidFill>
                <a:schemeClr val="dk1"/>
              </a:solidFill>
              <a:latin typeface="Verdana"/>
              <a:ea typeface="Verdana"/>
              <a:cs typeface="Verdana"/>
              <a:sym typeface="Verdana"/>
            </a:endParaRPr>
          </a:p>
          <a:p>
            <a:pPr indent="0" lvl="0" marL="0" rtl="0" algn="l">
              <a:lnSpc>
                <a:spcPct val="115000"/>
              </a:lnSpc>
              <a:spcBef>
                <a:spcPts val="0"/>
              </a:spcBef>
              <a:spcAft>
                <a:spcPts val="0"/>
              </a:spcAft>
              <a:buNone/>
            </a:pPr>
            <a:r>
              <a:rPr lang="en" sz="1800">
                <a:solidFill>
                  <a:schemeClr val="dk1"/>
                </a:solidFill>
                <a:latin typeface="Verdana"/>
                <a:ea typeface="Verdana"/>
                <a:cs typeface="Verdana"/>
                <a:sym typeface="Verdana"/>
              </a:rPr>
              <a:t>Threat or Opportunity</a:t>
            </a:r>
            <a:endParaRPr sz="1800">
              <a:solidFill>
                <a:schemeClr val="dk1"/>
              </a:solidFill>
              <a:latin typeface="Verdana"/>
              <a:ea typeface="Verdana"/>
              <a:cs typeface="Verdana"/>
              <a:sym typeface="Verdana"/>
            </a:endParaRPr>
          </a:p>
          <a:p>
            <a:pPr indent="0" lvl="0" marL="0" rtl="0" algn="l">
              <a:lnSpc>
                <a:spcPct val="115000"/>
              </a:lnSpc>
              <a:spcBef>
                <a:spcPts val="0"/>
              </a:spcBef>
              <a:spcAft>
                <a:spcPts val="0"/>
              </a:spcAft>
              <a:buNone/>
            </a:pPr>
            <a:r>
              <a:t/>
            </a:r>
            <a:endParaRPr sz="1800">
              <a:solidFill>
                <a:schemeClr val="dk1"/>
              </a:solidFill>
              <a:latin typeface="Verdana"/>
              <a:ea typeface="Verdana"/>
              <a:cs typeface="Verdana"/>
              <a:sym typeface="Verdana"/>
            </a:endParaRPr>
          </a:p>
          <a:p>
            <a:pPr indent="0" lvl="0" marL="0" rtl="0" algn="ctr">
              <a:lnSpc>
                <a:spcPct val="115000"/>
              </a:lnSpc>
              <a:spcBef>
                <a:spcPts val="0"/>
              </a:spcBef>
              <a:spcAft>
                <a:spcPts val="800"/>
              </a:spcAft>
              <a:buClr>
                <a:schemeClr val="dk1"/>
              </a:buClr>
              <a:buSzPts val="1100"/>
              <a:buFont typeface="Arial"/>
              <a:buNone/>
            </a:pPr>
            <a:r>
              <a:rPr b="1" lang="en" sz="1800">
                <a:solidFill>
                  <a:srgbClr val="1A1A1A"/>
                </a:solidFill>
                <a:latin typeface="Verdana"/>
                <a:ea typeface="Verdana"/>
                <a:cs typeface="Verdana"/>
                <a:sym typeface="Verdana"/>
              </a:rPr>
              <a:t>Our journey towards a Wales LCA Network Partnership</a:t>
            </a:r>
            <a:endParaRPr sz="1800">
              <a:solidFill>
                <a:schemeClr val="dk1"/>
              </a:solidFill>
              <a:latin typeface="Verdana"/>
              <a:ea typeface="Verdana"/>
              <a:cs typeface="Verdana"/>
              <a:sym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10" name="Shape 110"/>
        <p:cNvGrpSpPr/>
        <p:nvPr/>
      </p:nvGrpSpPr>
      <p:grpSpPr>
        <a:xfrm>
          <a:off x="0" y="0"/>
          <a:ext cx="0" cy="0"/>
          <a:chOff x="0" y="0"/>
          <a:chExt cx="0" cy="0"/>
        </a:xfrm>
      </p:grpSpPr>
      <p:sp>
        <p:nvSpPr>
          <p:cNvPr id="111" name="Google Shape;111;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In 2024, enough is enough!</a:t>
            </a:r>
            <a:endParaRPr b="1" sz="2920"/>
          </a:p>
        </p:txBody>
      </p:sp>
      <p:sp>
        <p:nvSpPr>
          <p:cNvPr id="112" name="Google Shape;112;p23"/>
          <p:cNvSpPr txBox="1"/>
          <p:nvPr>
            <p:ph idx="1" type="body"/>
          </p:nvPr>
        </p:nvSpPr>
        <p:spPr>
          <a:xfrm>
            <a:off x="311700" y="1471175"/>
            <a:ext cx="8520600" cy="37716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Font typeface="Verdana"/>
              <a:buChar char="●"/>
            </a:pPr>
            <a:r>
              <a:rPr lang="en">
                <a:latin typeface="Verdana"/>
                <a:ea typeface="Verdana"/>
                <a:cs typeface="Verdana"/>
                <a:sym typeface="Verdana"/>
              </a:rPr>
              <a:t>SAF round 2 was looming and whilst we knew we were bidding there was no plan underneath</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Time was precious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There was a pressing need to have someone external and neutral to help us</a:t>
            </a:r>
            <a:r>
              <a:rPr lang="en" sz="900">
                <a:solidFill>
                  <a:srgbClr val="1A1A1A"/>
                </a:solidFill>
                <a:latin typeface="Verdana"/>
                <a:ea typeface="Verdana"/>
                <a:cs typeface="Verdana"/>
                <a:sym typeface="Verdana"/>
              </a:rPr>
              <a:t> </a:t>
            </a:r>
            <a:r>
              <a:rPr lang="en">
                <a:latin typeface="Verdana"/>
                <a:ea typeface="Verdana"/>
                <a:cs typeface="Verdana"/>
                <a:sym typeface="Verdana"/>
              </a:rPr>
              <a:t>on our journey towards a fully cohesive, collaborative and empowered LCA network in Wales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employed our arm twisting skills….</a:t>
            </a:r>
            <a:endParaRPr>
              <a:latin typeface="Verdana"/>
              <a:ea typeface="Verdana"/>
              <a:cs typeface="Verdana"/>
              <a:sym typeface="Verdana"/>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16" name="Shape 116"/>
        <p:cNvGrpSpPr/>
        <p:nvPr/>
      </p:nvGrpSpPr>
      <p:grpSpPr>
        <a:xfrm>
          <a:off x="0" y="0"/>
          <a:ext cx="0" cy="0"/>
          <a:chOff x="0" y="0"/>
          <a:chExt cx="0" cy="0"/>
        </a:xfrm>
      </p:grpSpPr>
      <p:sp>
        <p:nvSpPr>
          <p:cNvPr id="117" name="Google Shape;117;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April 2024 - the start of our new approach</a:t>
            </a:r>
            <a:endParaRPr b="1" sz="2920"/>
          </a:p>
        </p:txBody>
      </p:sp>
      <p:sp>
        <p:nvSpPr>
          <p:cNvPr id="118" name="Google Shape;118;p24"/>
          <p:cNvSpPr txBox="1"/>
          <p:nvPr>
            <p:ph idx="1" type="body"/>
          </p:nvPr>
        </p:nvSpPr>
        <p:spPr>
          <a:xfrm>
            <a:off x="311700" y="1438225"/>
            <a:ext cx="8520600" cy="3771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latin typeface="Verdana"/>
                <a:ea typeface="Verdana"/>
                <a:cs typeface="Verdana"/>
                <a:sym typeface="Verdana"/>
              </a:rPr>
              <a:t>More from Andrew shortly, but the headlines were:</a:t>
            </a:r>
            <a:endParaRPr>
              <a:latin typeface="Verdana"/>
              <a:ea typeface="Verdana"/>
              <a:cs typeface="Verdana"/>
              <a:sym typeface="Verdana"/>
            </a:endParaRPr>
          </a:p>
          <a:p>
            <a:pPr indent="-342900" lvl="0" marL="457200" rtl="0" algn="l">
              <a:spcBef>
                <a:spcPts val="1200"/>
              </a:spcBef>
              <a:spcAft>
                <a:spcPts val="0"/>
              </a:spcAft>
              <a:buSzPts val="1800"/>
              <a:buFont typeface="Verdana"/>
              <a:buChar char="●"/>
            </a:pPr>
            <a:r>
              <a:rPr lang="en">
                <a:latin typeface="Verdana"/>
                <a:ea typeface="Verdana"/>
                <a:cs typeface="Verdana"/>
                <a:sym typeface="Verdana"/>
              </a:rPr>
              <a:t>Andrew met with us all individually </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He prepared questionnaires to ascertain how we, our key staff, our Boards viewed relationships, working together, readiness to bid for SAF2</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Andrew surveyed CEOs on what we felt we were really skilled at and what we really enjoyed/didn’t enjoy doing</a:t>
            </a:r>
            <a:endParaRPr>
              <a:latin typeface="Verdana"/>
              <a:ea typeface="Verdana"/>
              <a:cs typeface="Verdana"/>
              <a:sym typeface="Verdana"/>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22" name="Shape 122"/>
        <p:cNvGrpSpPr/>
        <p:nvPr/>
      </p:nvGrpSpPr>
      <p:grpSpPr>
        <a:xfrm>
          <a:off x="0" y="0"/>
          <a:ext cx="0" cy="0"/>
          <a:chOff x="0" y="0"/>
          <a:chExt cx="0" cy="0"/>
        </a:xfrm>
      </p:grpSpPr>
      <p:sp>
        <p:nvSpPr>
          <p:cNvPr id="123" name="Google Shape;123;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In return we…</a:t>
            </a:r>
            <a:endParaRPr b="1" sz="2920"/>
          </a:p>
        </p:txBody>
      </p:sp>
      <p:sp>
        <p:nvSpPr>
          <p:cNvPr id="124" name="Google Shape;124;p25"/>
          <p:cNvSpPr txBox="1"/>
          <p:nvPr>
            <p:ph idx="1" type="body"/>
          </p:nvPr>
        </p:nvSpPr>
        <p:spPr>
          <a:xfrm>
            <a:off x="311700" y="1438225"/>
            <a:ext cx="8520600" cy="3771600"/>
          </a:xfrm>
          <a:prstGeom prst="rect">
            <a:avLst/>
          </a:prstGeom>
        </p:spPr>
        <p:txBody>
          <a:bodyPr anchorCtr="0" anchor="t" bIns="91425" lIns="91425" spcFirstLastPara="1" rIns="91425" wrap="square" tIns="91425">
            <a:normAutofit/>
          </a:bodyPr>
          <a:lstStyle/>
          <a:p>
            <a:pPr indent="-342900" lvl="0" marL="457200" rtl="0" algn="l">
              <a:spcBef>
                <a:spcPts val="1200"/>
              </a:spcBef>
              <a:spcAft>
                <a:spcPts val="0"/>
              </a:spcAft>
              <a:buSzPts val="1800"/>
              <a:buFont typeface="Verdana"/>
              <a:buChar char="●"/>
            </a:pPr>
            <a:r>
              <a:rPr lang="en">
                <a:latin typeface="Verdana"/>
                <a:ea typeface="Verdana"/>
                <a:cs typeface="Verdana"/>
                <a:sym typeface="Verdana"/>
              </a:rPr>
              <a:t>Committed to being open and honest, it did help that who we were working with already knew each of us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Increased the time we spent with each other, ensuring this was face to face time </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Opted to spend at least 2 days each time </a:t>
            </a:r>
            <a:r>
              <a:rPr lang="en">
                <a:latin typeface="Verdana"/>
                <a:ea typeface="Verdana"/>
                <a:cs typeface="Verdana"/>
                <a:sym typeface="Verdana"/>
              </a:rPr>
              <a:t>together</a:t>
            </a:r>
            <a:r>
              <a:rPr lang="en">
                <a:latin typeface="Verdana"/>
                <a:ea typeface="Verdana"/>
                <a:cs typeface="Verdana"/>
                <a:sym typeface="Verdana"/>
              </a:rPr>
              <a:t> - this allowed us to really focus on the task at hand but also gave us more time to </a:t>
            </a:r>
            <a:r>
              <a:rPr lang="en">
                <a:latin typeface="Verdana"/>
                <a:ea typeface="Verdana"/>
                <a:cs typeface="Verdana"/>
                <a:sym typeface="Verdana"/>
              </a:rPr>
              <a:t>spend</a:t>
            </a:r>
            <a:r>
              <a:rPr lang="en">
                <a:latin typeface="Verdana"/>
                <a:ea typeface="Verdana"/>
                <a:cs typeface="Verdana"/>
                <a:sym typeface="Verdana"/>
              </a:rPr>
              <a:t> with each other to strengthen and deepen our relationships and bonds together</a:t>
            </a:r>
            <a:endParaRPr>
              <a:latin typeface="Verdana"/>
              <a:ea typeface="Verdana"/>
              <a:cs typeface="Verdana"/>
              <a:sym typeface="Verdana"/>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28" name="Shape 128"/>
        <p:cNvGrpSpPr/>
        <p:nvPr/>
      </p:nvGrpSpPr>
      <p:grpSpPr>
        <a:xfrm>
          <a:off x="0" y="0"/>
          <a:ext cx="0" cy="0"/>
          <a:chOff x="0" y="0"/>
          <a:chExt cx="0" cy="0"/>
        </a:xfrm>
      </p:grpSpPr>
      <p:sp>
        <p:nvSpPr>
          <p:cNvPr id="129" name="Google Shape;129;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In our initial sessions we learned that..</a:t>
            </a:r>
            <a:endParaRPr b="1" sz="2920"/>
          </a:p>
        </p:txBody>
      </p:sp>
      <p:sp>
        <p:nvSpPr>
          <p:cNvPr id="130" name="Google Shape;130;p26"/>
          <p:cNvSpPr txBox="1"/>
          <p:nvPr>
            <p:ph idx="1" type="body"/>
          </p:nvPr>
        </p:nvSpPr>
        <p:spPr>
          <a:xfrm>
            <a:off x="311700" y="1438225"/>
            <a:ext cx="8520600" cy="3771600"/>
          </a:xfrm>
          <a:prstGeom prst="rect">
            <a:avLst/>
          </a:prstGeom>
        </p:spPr>
        <p:txBody>
          <a:bodyPr anchorCtr="0" anchor="t" bIns="91425" lIns="91425" spcFirstLastPara="1" rIns="91425" wrap="square" tIns="91425">
            <a:normAutofit lnSpcReduction="10000"/>
          </a:bodyPr>
          <a:lstStyle/>
          <a:p>
            <a:pPr indent="-349250" lvl="0" marL="457200" rtl="0" algn="l">
              <a:spcBef>
                <a:spcPts val="0"/>
              </a:spcBef>
              <a:spcAft>
                <a:spcPts val="0"/>
              </a:spcAft>
              <a:buSzPts val="1900"/>
              <a:buFont typeface="Verdana"/>
              <a:buChar char="●"/>
            </a:pPr>
            <a:r>
              <a:rPr lang="en" sz="1900">
                <a:latin typeface="Verdana"/>
                <a:ea typeface="Verdana"/>
                <a:cs typeface="Verdana"/>
                <a:sym typeface="Verdana"/>
              </a:rPr>
              <a:t>Collectively working together we can achieve a lot</a:t>
            </a:r>
            <a:endParaRPr sz="1900">
              <a:latin typeface="Verdana"/>
              <a:ea typeface="Verdana"/>
              <a:cs typeface="Verdana"/>
              <a:sym typeface="Verdana"/>
            </a:endParaRPr>
          </a:p>
          <a:p>
            <a:pPr indent="-349250" lvl="0" marL="457200" rtl="0" algn="l">
              <a:spcBef>
                <a:spcPts val="0"/>
              </a:spcBef>
              <a:spcAft>
                <a:spcPts val="0"/>
              </a:spcAft>
              <a:buSzPts val="1900"/>
              <a:buFont typeface="Verdana"/>
              <a:buChar char="●"/>
            </a:pPr>
            <a:r>
              <a:rPr lang="en" sz="1900">
                <a:latin typeface="Verdana"/>
                <a:ea typeface="Verdana"/>
                <a:cs typeface="Verdana"/>
                <a:sym typeface="Verdana"/>
              </a:rPr>
              <a:t>We do love to admire a problem, Citizens Advice is our favourite topic but is also our main point of reference</a:t>
            </a:r>
            <a:endParaRPr sz="1900">
              <a:latin typeface="Verdana"/>
              <a:ea typeface="Verdana"/>
              <a:cs typeface="Verdana"/>
              <a:sym typeface="Verdana"/>
            </a:endParaRPr>
          </a:p>
          <a:p>
            <a:pPr indent="-349250" lvl="0" marL="457200" rtl="0" algn="l">
              <a:spcBef>
                <a:spcPts val="0"/>
              </a:spcBef>
              <a:spcAft>
                <a:spcPts val="0"/>
              </a:spcAft>
              <a:buSzPts val="1900"/>
              <a:buFont typeface="Verdana"/>
              <a:buChar char="●"/>
            </a:pPr>
            <a:r>
              <a:rPr lang="en" sz="1900">
                <a:latin typeface="Verdana"/>
                <a:ea typeface="Verdana"/>
                <a:cs typeface="Verdana"/>
                <a:sym typeface="Verdana"/>
              </a:rPr>
              <a:t>We valued positive intent, being open, honest and constructive with each other</a:t>
            </a:r>
            <a:endParaRPr sz="1900">
              <a:latin typeface="Verdana"/>
              <a:ea typeface="Verdana"/>
              <a:cs typeface="Verdana"/>
              <a:sym typeface="Verdana"/>
            </a:endParaRPr>
          </a:p>
          <a:p>
            <a:pPr indent="-349250" lvl="0" marL="457200" rtl="0" algn="l">
              <a:spcBef>
                <a:spcPts val="0"/>
              </a:spcBef>
              <a:spcAft>
                <a:spcPts val="0"/>
              </a:spcAft>
              <a:buSzPts val="1900"/>
              <a:buFont typeface="Verdana"/>
              <a:buChar char="●"/>
            </a:pPr>
            <a:r>
              <a:rPr lang="en" sz="1900">
                <a:latin typeface="Verdana"/>
                <a:ea typeface="Verdana"/>
                <a:cs typeface="Verdana"/>
                <a:sym typeface="Verdana"/>
              </a:rPr>
              <a:t>We didn’t hold all the answers, we have other colleagues who are better placed to take forward some things</a:t>
            </a:r>
            <a:endParaRPr sz="1900">
              <a:latin typeface="Verdana"/>
              <a:ea typeface="Verdana"/>
              <a:cs typeface="Verdana"/>
              <a:sym typeface="Verdana"/>
            </a:endParaRPr>
          </a:p>
          <a:p>
            <a:pPr indent="-349250" lvl="0" marL="457200" rtl="0" algn="l">
              <a:spcBef>
                <a:spcPts val="0"/>
              </a:spcBef>
              <a:spcAft>
                <a:spcPts val="0"/>
              </a:spcAft>
              <a:buSzPts val="1900"/>
              <a:buFont typeface="Verdana"/>
              <a:buChar char="●"/>
            </a:pPr>
            <a:r>
              <a:rPr lang="en" sz="1900">
                <a:latin typeface="Verdana"/>
                <a:ea typeface="Verdana"/>
                <a:cs typeface="Verdana"/>
                <a:sym typeface="Verdana"/>
              </a:rPr>
              <a:t>The best way to organise ourselves was around skills, preferences and enjoyment</a:t>
            </a:r>
            <a:endParaRPr sz="1900">
              <a:latin typeface="Verdana"/>
              <a:ea typeface="Verdana"/>
              <a:cs typeface="Verdana"/>
              <a:sym typeface="Verdana"/>
            </a:endParaRPr>
          </a:p>
          <a:p>
            <a:pPr indent="-349250" lvl="0" marL="457200" rtl="0" algn="l">
              <a:spcBef>
                <a:spcPts val="0"/>
              </a:spcBef>
              <a:spcAft>
                <a:spcPts val="0"/>
              </a:spcAft>
              <a:buSzPts val="1900"/>
              <a:buFont typeface="Verdana"/>
              <a:buChar char="●"/>
            </a:pPr>
            <a:r>
              <a:rPr lang="en" sz="1900">
                <a:latin typeface="Verdana"/>
                <a:ea typeface="Verdana"/>
                <a:cs typeface="Verdana"/>
                <a:sym typeface="Verdana"/>
              </a:rPr>
              <a:t>Our learned behaviour was process not people</a:t>
            </a:r>
            <a:endParaRPr sz="1900">
              <a:latin typeface="Verdana"/>
              <a:ea typeface="Verdana"/>
              <a:cs typeface="Verdana"/>
              <a:sym typeface="Verdana"/>
            </a:endParaRPr>
          </a:p>
          <a:p>
            <a:pPr indent="0" lvl="0" marL="457200" rtl="0" algn="l">
              <a:spcBef>
                <a:spcPts val="0"/>
              </a:spcBef>
              <a:spcAft>
                <a:spcPts val="0"/>
              </a:spcAft>
              <a:buNone/>
            </a:pPr>
            <a:r>
              <a:t/>
            </a:r>
            <a:endParaRPr>
              <a:latin typeface="Verdana"/>
              <a:ea typeface="Verdana"/>
              <a:cs typeface="Verdana"/>
              <a:sym typeface="Verdana"/>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34" name="Shape 134"/>
        <p:cNvGrpSpPr/>
        <p:nvPr/>
      </p:nvGrpSpPr>
      <p:grpSpPr>
        <a:xfrm>
          <a:off x="0" y="0"/>
          <a:ext cx="0" cy="0"/>
          <a:chOff x="0" y="0"/>
          <a:chExt cx="0" cy="0"/>
        </a:xfrm>
      </p:grpSpPr>
      <p:sp>
        <p:nvSpPr>
          <p:cNvPr id="135" name="Google Shape;135;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In July 2024 things got really real!</a:t>
            </a:r>
            <a:endParaRPr b="1" sz="2920"/>
          </a:p>
        </p:txBody>
      </p:sp>
      <p:sp>
        <p:nvSpPr>
          <p:cNvPr id="136" name="Google Shape;136;p27"/>
          <p:cNvSpPr txBox="1"/>
          <p:nvPr>
            <p:ph idx="1" type="body"/>
          </p:nvPr>
        </p:nvSpPr>
        <p:spPr>
          <a:xfrm>
            <a:off x="311700" y="1438225"/>
            <a:ext cx="8520600" cy="3771600"/>
          </a:xfrm>
          <a:prstGeom prst="rect">
            <a:avLst/>
          </a:prstGeom>
        </p:spPr>
        <p:txBody>
          <a:bodyPr anchorCtr="0" anchor="t" bIns="91425" lIns="91425" spcFirstLastPara="1" rIns="91425" wrap="square" tIns="91425">
            <a:normAutofit/>
          </a:bodyPr>
          <a:lstStyle/>
          <a:p>
            <a:pPr indent="-342900" lvl="0" marL="457200" rtl="0" algn="l">
              <a:spcBef>
                <a:spcPts val="1200"/>
              </a:spcBef>
              <a:spcAft>
                <a:spcPts val="0"/>
              </a:spcAft>
              <a:buSzPts val="1800"/>
              <a:buFont typeface="Verdana"/>
              <a:buChar char="●"/>
            </a:pPr>
            <a:r>
              <a:rPr lang="en">
                <a:latin typeface="Verdana"/>
                <a:ea typeface="Verdana"/>
                <a:cs typeface="Verdana"/>
                <a:sym typeface="Verdana"/>
              </a:rPr>
              <a:t>In July, without any prior warning, Welsh Government announced the opening of the SAF 2 bid round</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It was split into 7 different lots - 6 regional and 1 pan-Wales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met urgently within two weeks of this in Shrewsbury and spent a couple of days together working on plans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Andrew worked with us to draw up a bid management plan</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allocated tasks to certain individuals and small task and finish groups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delegated work on service design to the Wales Operations Managers group which had formed some months previously and were working really constructively together</a:t>
            </a:r>
            <a:endParaRPr>
              <a:latin typeface="Verdana"/>
              <a:ea typeface="Verdana"/>
              <a:cs typeface="Verdana"/>
              <a:sym typeface="Verdan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40" name="Shape 140"/>
        <p:cNvGrpSpPr/>
        <p:nvPr/>
      </p:nvGrpSpPr>
      <p:grpSpPr>
        <a:xfrm>
          <a:off x="0" y="0"/>
          <a:ext cx="0" cy="0"/>
          <a:chOff x="0" y="0"/>
          <a:chExt cx="0" cy="0"/>
        </a:xfrm>
      </p:grpSpPr>
      <p:sp>
        <p:nvSpPr>
          <p:cNvPr id="141" name="Google Shape;141;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20"/>
              <a:t>We started with the client and community</a:t>
            </a:r>
            <a:endParaRPr b="1" sz="2820"/>
          </a:p>
        </p:txBody>
      </p:sp>
      <p:sp>
        <p:nvSpPr>
          <p:cNvPr id="142" name="Google Shape;142;p28"/>
          <p:cNvSpPr txBox="1"/>
          <p:nvPr>
            <p:ph idx="1" type="body"/>
          </p:nvPr>
        </p:nvSpPr>
        <p:spPr>
          <a:xfrm>
            <a:off x="311700" y="1017725"/>
            <a:ext cx="8520600" cy="38625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a:latin typeface="Verdana"/>
                <a:ea typeface="Verdana"/>
                <a:cs typeface="Verdana"/>
                <a:sym typeface="Verdana"/>
              </a:rPr>
              <a:t>Agreeing</a:t>
            </a:r>
            <a:r>
              <a:rPr lang="en">
                <a:latin typeface="Verdana"/>
                <a:ea typeface="Verdana"/>
                <a:cs typeface="Verdana"/>
                <a:sym typeface="Verdana"/>
              </a:rPr>
              <a:t> four key themes:</a:t>
            </a:r>
            <a:endParaRPr>
              <a:latin typeface="Verdana"/>
              <a:ea typeface="Verdana"/>
              <a:cs typeface="Verdana"/>
              <a:sym typeface="Verdana"/>
            </a:endParaRPr>
          </a:p>
          <a:p>
            <a:pPr indent="0" lvl="0" marL="0" rtl="0" algn="l">
              <a:lnSpc>
                <a:spcPct val="100000"/>
              </a:lnSpc>
              <a:spcBef>
                <a:spcPts val="600"/>
              </a:spcBef>
              <a:spcAft>
                <a:spcPts val="0"/>
              </a:spcAft>
              <a:buNone/>
            </a:pPr>
            <a:r>
              <a:t/>
            </a:r>
            <a:endParaRPr>
              <a:latin typeface="Verdana"/>
              <a:ea typeface="Verdana"/>
              <a:cs typeface="Verdana"/>
              <a:sym typeface="Verdana"/>
            </a:endParaRPr>
          </a:p>
          <a:p>
            <a:pPr indent="0" lvl="0" marL="0" rtl="0" algn="l">
              <a:lnSpc>
                <a:spcPct val="100000"/>
              </a:lnSpc>
              <a:spcBef>
                <a:spcPts val="600"/>
              </a:spcBef>
              <a:spcAft>
                <a:spcPts val="0"/>
              </a:spcAft>
              <a:buNone/>
            </a:pPr>
            <a:r>
              <a:rPr b="1" lang="en">
                <a:latin typeface="Verdana"/>
                <a:ea typeface="Verdana"/>
                <a:cs typeface="Verdana"/>
                <a:sym typeface="Verdana"/>
              </a:rPr>
              <a:t>People - </a:t>
            </a:r>
            <a:r>
              <a:rPr lang="en">
                <a:latin typeface="Verdana"/>
                <a:ea typeface="Verdana"/>
                <a:cs typeface="Verdana"/>
                <a:sym typeface="Verdana"/>
              </a:rPr>
              <a:t>services designed for the community, by the community. </a:t>
            </a:r>
            <a:endParaRPr>
              <a:latin typeface="Verdana"/>
              <a:ea typeface="Verdana"/>
              <a:cs typeface="Verdana"/>
              <a:sym typeface="Verdana"/>
            </a:endParaRPr>
          </a:p>
          <a:p>
            <a:pPr indent="0" lvl="0" marL="0" rtl="0" algn="l">
              <a:lnSpc>
                <a:spcPct val="100000"/>
              </a:lnSpc>
              <a:spcBef>
                <a:spcPts val="600"/>
              </a:spcBef>
              <a:spcAft>
                <a:spcPts val="0"/>
              </a:spcAft>
              <a:buNone/>
            </a:pPr>
            <a:r>
              <a:rPr b="1" lang="en">
                <a:latin typeface="Verdana"/>
                <a:ea typeface="Verdana"/>
                <a:cs typeface="Verdana"/>
                <a:sym typeface="Verdana"/>
              </a:rPr>
              <a:t>Places - </a:t>
            </a:r>
            <a:r>
              <a:rPr lang="en">
                <a:latin typeface="Verdana"/>
                <a:ea typeface="Verdana"/>
                <a:cs typeface="Verdana"/>
                <a:sym typeface="Verdana"/>
              </a:rPr>
              <a:t>as well as advice by telephone, video, social media platforms, email and web chat, really importantly we have a physical offer and co-location</a:t>
            </a:r>
            <a:endParaRPr>
              <a:latin typeface="Verdana"/>
              <a:ea typeface="Verdana"/>
              <a:cs typeface="Verdana"/>
              <a:sym typeface="Verdana"/>
            </a:endParaRPr>
          </a:p>
          <a:p>
            <a:pPr indent="0" lvl="0" marL="0" rtl="0" algn="l">
              <a:lnSpc>
                <a:spcPct val="100000"/>
              </a:lnSpc>
              <a:spcBef>
                <a:spcPts val="600"/>
              </a:spcBef>
              <a:spcAft>
                <a:spcPts val="0"/>
              </a:spcAft>
              <a:buNone/>
            </a:pPr>
            <a:r>
              <a:rPr b="1" lang="en">
                <a:latin typeface="Verdana"/>
                <a:ea typeface="Verdana"/>
                <a:cs typeface="Verdana"/>
                <a:sym typeface="Verdana"/>
              </a:rPr>
              <a:t>Partnership - </a:t>
            </a:r>
            <a:r>
              <a:rPr lang="en">
                <a:latin typeface="Verdana"/>
                <a:ea typeface="Verdana"/>
                <a:cs typeface="Verdana"/>
                <a:sym typeface="Verdana"/>
              </a:rPr>
              <a:t>working</a:t>
            </a:r>
            <a:r>
              <a:rPr b="1" lang="en">
                <a:latin typeface="Verdana"/>
                <a:ea typeface="Verdana"/>
                <a:cs typeface="Verdana"/>
                <a:sym typeface="Verdana"/>
              </a:rPr>
              <a:t> </a:t>
            </a:r>
            <a:r>
              <a:rPr lang="en">
                <a:latin typeface="Verdana"/>
                <a:ea typeface="Verdana"/>
                <a:cs typeface="Verdana"/>
                <a:sym typeface="Verdana"/>
              </a:rPr>
              <a:t>collaboratively with partners to provide seamless and integrated services</a:t>
            </a:r>
            <a:endParaRPr>
              <a:latin typeface="Verdana"/>
              <a:ea typeface="Verdana"/>
              <a:cs typeface="Verdana"/>
              <a:sym typeface="Verdana"/>
            </a:endParaRPr>
          </a:p>
          <a:p>
            <a:pPr indent="0" lvl="0" marL="0" rtl="0" algn="l">
              <a:lnSpc>
                <a:spcPct val="100000"/>
              </a:lnSpc>
              <a:spcBef>
                <a:spcPts val="600"/>
              </a:spcBef>
              <a:spcAft>
                <a:spcPts val="600"/>
              </a:spcAft>
              <a:buClr>
                <a:schemeClr val="dk1"/>
              </a:buClr>
              <a:buSzPts val="1100"/>
              <a:buFont typeface="Arial"/>
              <a:buNone/>
            </a:pPr>
            <a:r>
              <a:rPr b="1" lang="en">
                <a:latin typeface="Verdana"/>
                <a:ea typeface="Verdana"/>
                <a:cs typeface="Verdana"/>
                <a:sym typeface="Verdana"/>
              </a:rPr>
              <a:t>Prevention -</a:t>
            </a:r>
            <a:r>
              <a:rPr lang="en">
                <a:latin typeface="Verdana"/>
                <a:ea typeface="Verdana"/>
                <a:cs typeface="Verdana"/>
                <a:sym typeface="Verdana"/>
              </a:rPr>
              <a:t> ensuring early access to good quality advice, whilst working with individuals to empower them and build capacity and resilience whilst also advocating for systemic policy change</a:t>
            </a:r>
            <a:endParaRPr>
              <a:latin typeface="Verdana"/>
              <a:ea typeface="Verdana"/>
              <a:cs typeface="Verdana"/>
              <a:sym typeface="Verdana"/>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46" name="Shape 146"/>
        <p:cNvGrpSpPr/>
        <p:nvPr/>
      </p:nvGrpSpPr>
      <p:grpSpPr>
        <a:xfrm>
          <a:off x="0" y="0"/>
          <a:ext cx="0" cy="0"/>
          <a:chOff x="0" y="0"/>
          <a:chExt cx="0" cy="0"/>
        </a:xfrm>
      </p:grpSpPr>
      <p:sp>
        <p:nvSpPr>
          <p:cNvPr id="147" name="Google Shape;147;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We tackled head on the divisive issues first!</a:t>
            </a:r>
            <a:endParaRPr b="1" sz="2920"/>
          </a:p>
        </p:txBody>
      </p:sp>
      <p:sp>
        <p:nvSpPr>
          <p:cNvPr id="148" name="Google Shape;148;p29"/>
          <p:cNvSpPr txBox="1"/>
          <p:nvPr>
            <p:ph idx="1" type="body"/>
          </p:nvPr>
        </p:nvSpPr>
        <p:spPr>
          <a:xfrm>
            <a:off x="311700" y="1438225"/>
            <a:ext cx="8520600" cy="37716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None/>
            </a:pPr>
            <a:r>
              <a:rPr lang="en">
                <a:latin typeface="Verdana"/>
                <a:ea typeface="Verdana"/>
                <a:cs typeface="Verdana"/>
                <a:sym typeface="Verdana"/>
              </a:rPr>
              <a:t>Money money and money!</a:t>
            </a:r>
            <a:endParaRPr>
              <a:latin typeface="Verdana"/>
              <a:ea typeface="Verdana"/>
              <a:cs typeface="Verdana"/>
              <a:sym typeface="Verdana"/>
            </a:endParaRPr>
          </a:p>
          <a:p>
            <a:pPr indent="-342900" lvl="0" marL="457200" rtl="0" algn="l">
              <a:spcBef>
                <a:spcPts val="2000"/>
              </a:spcBef>
              <a:spcAft>
                <a:spcPts val="0"/>
              </a:spcAft>
              <a:buSzPts val="1800"/>
              <a:buFont typeface="Verdana"/>
              <a:buChar char="●"/>
            </a:pPr>
            <a:r>
              <a:rPr lang="en">
                <a:latin typeface="Verdana"/>
                <a:ea typeface="Verdana"/>
                <a:cs typeface="Verdana"/>
                <a:sym typeface="Verdana"/>
              </a:rPr>
              <a:t>Pre the tender landing we had agreed a ‘straw model’ for how we were going to approach it</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When the bid landed we still had to make some compromises, but we did that openly and honestly</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Citizens Advice produced a detailed list of services we would/could pay for to maintain the existing service delivery </a:t>
            </a:r>
            <a:r>
              <a:rPr lang="en">
                <a:latin typeface="Verdana"/>
                <a:ea typeface="Verdana"/>
                <a:cs typeface="Verdana"/>
                <a:sym typeface="Verdana"/>
              </a:rPr>
              <a:t>model</a:t>
            </a:r>
            <a:r>
              <a:rPr lang="en">
                <a:latin typeface="Verdana"/>
                <a:ea typeface="Verdana"/>
                <a:cs typeface="Verdana"/>
                <a:sym typeface="Verdana"/>
              </a:rPr>
              <a:t> </a:t>
            </a:r>
            <a:endParaRPr>
              <a:latin typeface="Verdana"/>
              <a:ea typeface="Verdana"/>
              <a:cs typeface="Verdana"/>
              <a:sym typeface="Verdana"/>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52" name="Shape 152"/>
        <p:cNvGrpSpPr/>
        <p:nvPr/>
      </p:nvGrpSpPr>
      <p:grpSpPr>
        <a:xfrm>
          <a:off x="0" y="0"/>
          <a:ext cx="0" cy="0"/>
          <a:chOff x="0" y="0"/>
          <a:chExt cx="0" cy="0"/>
        </a:xfrm>
      </p:grpSpPr>
      <p:sp>
        <p:nvSpPr>
          <p:cNvPr id="153" name="Google Shape;153;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Some key calls we made in bid management:</a:t>
            </a:r>
            <a:endParaRPr b="1" sz="2920"/>
          </a:p>
        </p:txBody>
      </p:sp>
      <p:sp>
        <p:nvSpPr>
          <p:cNvPr id="154" name="Google Shape;154;p30"/>
          <p:cNvSpPr txBox="1"/>
          <p:nvPr>
            <p:ph idx="1" type="body"/>
          </p:nvPr>
        </p:nvSpPr>
        <p:spPr>
          <a:xfrm>
            <a:off x="311700" y="1438225"/>
            <a:ext cx="8520600" cy="3771600"/>
          </a:xfrm>
          <a:prstGeom prst="rect">
            <a:avLst/>
          </a:prstGeom>
        </p:spPr>
        <p:txBody>
          <a:bodyPr anchorCtr="0" anchor="t" bIns="91425" lIns="91425" spcFirstLastPara="1" rIns="91425" wrap="square" tIns="91425">
            <a:normAutofit lnSpcReduction="10000"/>
          </a:bodyPr>
          <a:lstStyle/>
          <a:p>
            <a:pPr indent="-342900" lvl="0" marL="457200" rtl="0" algn="l">
              <a:spcBef>
                <a:spcPts val="1200"/>
              </a:spcBef>
              <a:spcAft>
                <a:spcPts val="0"/>
              </a:spcAft>
              <a:buSzPts val="1800"/>
              <a:buFont typeface="Verdana"/>
              <a:buChar char="●"/>
            </a:pPr>
            <a:r>
              <a:rPr lang="en">
                <a:latin typeface="Verdana"/>
                <a:ea typeface="Verdana"/>
                <a:cs typeface="Verdana"/>
                <a:sym typeface="Verdana"/>
              </a:rPr>
              <a:t>The main consortium in Wales, CASEW, would produce bid templates which everyone else would personalise for their region</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chose Lead LCA bidders right at the start of the process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Our CEO colleagues who loved numbers and data did all the volume modelling and created an excel tool for consistent use across all bids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reviewed all the services and costs offered from Citizens Advice, making the move away from Connect to procure our own telephone service saving considerable amount of funding to free up to the frontline</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built in time pre submission for 2 days of edit and reviews together, in person </a:t>
            </a:r>
            <a:endParaRPr>
              <a:latin typeface="Verdana"/>
              <a:ea typeface="Verdana"/>
              <a:cs typeface="Verdana"/>
              <a:sym typeface="Verdana"/>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58" name="Shape 158"/>
        <p:cNvGrpSpPr/>
        <p:nvPr/>
      </p:nvGrpSpPr>
      <p:grpSpPr>
        <a:xfrm>
          <a:off x="0" y="0"/>
          <a:ext cx="0" cy="0"/>
          <a:chOff x="0" y="0"/>
          <a:chExt cx="0" cy="0"/>
        </a:xfrm>
      </p:grpSpPr>
      <p:sp>
        <p:nvSpPr>
          <p:cNvPr id="159" name="Google Shape;159;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The outcome - success!</a:t>
            </a:r>
            <a:endParaRPr b="1" sz="2920"/>
          </a:p>
        </p:txBody>
      </p:sp>
      <p:sp>
        <p:nvSpPr>
          <p:cNvPr id="160" name="Google Shape;160;p31"/>
          <p:cNvSpPr txBox="1"/>
          <p:nvPr>
            <p:ph idx="1" type="body"/>
          </p:nvPr>
        </p:nvSpPr>
        <p:spPr>
          <a:xfrm>
            <a:off x="311700" y="1438225"/>
            <a:ext cx="8520600" cy="3771600"/>
          </a:xfrm>
          <a:prstGeom prst="rect">
            <a:avLst/>
          </a:prstGeom>
        </p:spPr>
        <p:txBody>
          <a:bodyPr anchorCtr="0" anchor="t" bIns="91425" lIns="91425" spcFirstLastPara="1" rIns="91425" wrap="square" tIns="91425">
            <a:normAutofit/>
          </a:bodyPr>
          <a:lstStyle/>
          <a:p>
            <a:pPr indent="-342900" lvl="0" marL="457200" rtl="0" algn="l">
              <a:spcBef>
                <a:spcPts val="1200"/>
              </a:spcBef>
              <a:spcAft>
                <a:spcPts val="0"/>
              </a:spcAft>
              <a:buSzPts val="1800"/>
              <a:buFont typeface="Verdana"/>
              <a:buChar char="●"/>
            </a:pPr>
            <a:r>
              <a:rPr lang="en">
                <a:latin typeface="Verdana"/>
                <a:ea typeface="Verdana"/>
                <a:cs typeface="Verdana"/>
                <a:sym typeface="Verdana"/>
              </a:rPr>
              <a:t>The recommissioning pot we bid for was an amalgamation of all the advice funding from Welsh Government totalling £12,360,00 pa (with an additional increase this year of £2,450,000)</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An initial 3 year grant was awarded with an option for them to extend for a further 3 years following a successful review</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Funding for multi-channel generalist and specialist advice</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Funding is split across 6 Regions in Wales (following the Health Board footprint) and one additional lot – Pan Wales Remote</a:t>
            </a:r>
            <a:endParaRPr>
              <a:latin typeface="Verdana"/>
              <a:ea typeface="Verdana"/>
              <a:cs typeface="Verdana"/>
              <a:sym typeface="Verdana"/>
            </a:endParaRPr>
          </a:p>
          <a:p>
            <a:pPr indent="0" lvl="0" marL="0" rtl="0" algn="l">
              <a:spcBef>
                <a:spcPts val="2000"/>
              </a:spcBef>
              <a:spcAft>
                <a:spcPts val="2000"/>
              </a:spcAft>
              <a:buNone/>
            </a:pPr>
            <a:r>
              <a:rPr lang="en">
                <a:latin typeface="Verdana"/>
                <a:ea typeface="Verdana"/>
                <a:cs typeface="Verdana"/>
                <a:sym typeface="Verdana"/>
              </a:rPr>
              <a:t>Over to Andrew…</a:t>
            </a:r>
            <a:endParaRPr>
              <a:latin typeface="Verdana"/>
              <a:ea typeface="Verdana"/>
              <a:cs typeface="Verdana"/>
              <a:sym typeface="Verdana"/>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64" name="Shape 164"/>
        <p:cNvGrpSpPr/>
        <p:nvPr/>
      </p:nvGrpSpPr>
      <p:grpSpPr>
        <a:xfrm>
          <a:off x="0" y="0"/>
          <a:ext cx="0" cy="0"/>
          <a:chOff x="0" y="0"/>
          <a:chExt cx="0" cy="0"/>
        </a:xfrm>
      </p:grpSpPr>
      <p:sp>
        <p:nvSpPr>
          <p:cNvPr id="165" name="Google Shape;165;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What I learned</a:t>
            </a:r>
            <a:endParaRPr b="1" sz="2920"/>
          </a:p>
        </p:txBody>
      </p:sp>
      <p:sp>
        <p:nvSpPr>
          <p:cNvPr id="166" name="Google Shape;166;p32"/>
          <p:cNvSpPr txBox="1"/>
          <p:nvPr>
            <p:ph idx="1" type="body"/>
          </p:nvPr>
        </p:nvSpPr>
        <p:spPr>
          <a:xfrm>
            <a:off x="311700" y="1132000"/>
            <a:ext cx="8520600" cy="4077900"/>
          </a:xfrm>
          <a:prstGeom prst="rect">
            <a:avLst/>
          </a:prstGeom>
        </p:spPr>
        <p:txBody>
          <a:bodyPr anchorCtr="0" anchor="t" bIns="91425" lIns="91425" spcFirstLastPara="1" rIns="91425" wrap="square" tIns="91425">
            <a:normAutofit/>
          </a:bodyPr>
          <a:lstStyle/>
          <a:p>
            <a:pPr indent="-342900" lvl="0" marL="457200" rtl="0" algn="l">
              <a:spcBef>
                <a:spcPts val="1200"/>
              </a:spcBef>
              <a:spcAft>
                <a:spcPts val="0"/>
              </a:spcAft>
              <a:buSzPts val="1800"/>
              <a:buFont typeface="Verdana"/>
              <a:buChar char="●"/>
            </a:pPr>
            <a:r>
              <a:rPr lang="en">
                <a:latin typeface="Verdana"/>
                <a:ea typeface="Verdana"/>
                <a:cs typeface="Verdana"/>
                <a:sym typeface="Verdana"/>
              </a:rPr>
              <a:t>There was a high degree of alignment in views between the CEOs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As Jane flagged Citizens Advice was the common </a:t>
            </a:r>
            <a:r>
              <a:rPr lang="en">
                <a:latin typeface="Verdana"/>
                <a:ea typeface="Verdana"/>
                <a:cs typeface="Verdana"/>
                <a:sym typeface="Verdana"/>
              </a:rPr>
              <a:t>denominator</a:t>
            </a:r>
            <a:r>
              <a:rPr lang="en">
                <a:latin typeface="Verdana"/>
                <a:ea typeface="Verdana"/>
                <a:cs typeface="Verdana"/>
                <a:sym typeface="Verdana"/>
              </a:rPr>
              <a:t> - and a time consumer</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Consortia discussions were prolific - but lacked clarity of purpose</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Length of service was the default organiser</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Self-awareness was high - but trust to share and own it was lacking</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Money was the divisive factor</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History was LONG</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Admiring a problem and attempting to solve by process was the default</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Ensuring we always </a:t>
            </a:r>
            <a:r>
              <a:rPr lang="en">
                <a:latin typeface="Verdana"/>
                <a:ea typeface="Verdana"/>
                <a:cs typeface="Verdana"/>
                <a:sym typeface="Verdana"/>
              </a:rPr>
              <a:t>accommodated reflectors was really crucial</a:t>
            </a:r>
            <a:endParaRPr>
              <a:latin typeface="Verdana"/>
              <a:ea typeface="Verdana"/>
              <a:cs typeface="Verdana"/>
              <a:sym typeface="Verdan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62" name="Shape 62"/>
        <p:cNvGrpSpPr/>
        <p:nvPr/>
      </p:nvGrpSpPr>
      <p:grpSpPr>
        <a:xfrm>
          <a:off x="0" y="0"/>
          <a:ext cx="0" cy="0"/>
          <a:chOff x="0" y="0"/>
          <a:chExt cx="0" cy="0"/>
        </a:xfrm>
      </p:grpSpPr>
      <p:sp>
        <p:nvSpPr>
          <p:cNvPr id="63" name="Google Shape;63;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Our focus for this session</a:t>
            </a:r>
            <a:endParaRPr b="1" sz="2920"/>
          </a:p>
        </p:txBody>
      </p:sp>
      <p:sp>
        <p:nvSpPr>
          <p:cNvPr id="64" name="Google Shape;64;p15"/>
          <p:cNvSpPr txBox="1"/>
          <p:nvPr>
            <p:ph idx="1" type="body"/>
          </p:nvPr>
        </p:nvSpPr>
        <p:spPr>
          <a:xfrm>
            <a:off x="311700" y="1152475"/>
            <a:ext cx="8520600" cy="3705900"/>
          </a:xfrm>
          <a:prstGeom prst="rect">
            <a:avLst/>
          </a:prstGeom>
        </p:spPr>
        <p:txBody>
          <a:bodyPr anchorCtr="0" anchor="t" bIns="91425" lIns="91425" spcFirstLastPara="1" rIns="91425" wrap="square" tIns="91425">
            <a:normAutofit fontScale="92500" lnSpcReduction="10000"/>
          </a:bodyPr>
          <a:lstStyle/>
          <a:p>
            <a:pPr indent="0" lvl="0" marL="457200" marR="105283" rtl="0" algn="l">
              <a:lnSpc>
                <a:spcPct val="115000"/>
              </a:lnSpc>
              <a:spcBef>
                <a:spcPts val="0"/>
              </a:spcBef>
              <a:spcAft>
                <a:spcPts val="0"/>
              </a:spcAft>
              <a:buNone/>
            </a:pPr>
            <a:r>
              <a:t/>
            </a:r>
            <a:endParaRPr sz="1950"/>
          </a:p>
          <a:p>
            <a:pPr indent="0" lvl="0" marL="0" rtl="0" algn="l">
              <a:spcBef>
                <a:spcPts val="1200"/>
              </a:spcBef>
              <a:spcAft>
                <a:spcPts val="0"/>
              </a:spcAft>
              <a:buNone/>
            </a:pPr>
            <a:r>
              <a:rPr b="1" lang="en">
                <a:latin typeface="Verdana"/>
                <a:ea typeface="Verdana"/>
                <a:cs typeface="Verdana"/>
                <a:sym typeface="Verdana"/>
              </a:rPr>
              <a:t>❌ 	</a:t>
            </a:r>
            <a:r>
              <a:rPr lang="en">
                <a:latin typeface="Verdana"/>
                <a:ea typeface="Verdana"/>
                <a:cs typeface="Verdana"/>
                <a:sym typeface="Verdana"/>
              </a:rPr>
              <a:t>What we’re not going to talk about today – Mergers</a:t>
            </a:r>
            <a:endParaRPr>
              <a:latin typeface="Verdana"/>
              <a:ea typeface="Verdana"/>
              <a:cs typeface="Verdana"/>
              <a:sym typeface="Verdana"/>
            </a:endParaRPr>
          </a:p>
          <a:p>
            <a:pPr indent="0" lvl="0" marL="0" rtl="0" algn="l">
              <a:spcBef>
                <a:spcPts val="2000"/>
              </a:spcBef>
              <a:spcAft>
                <a:spcPts val="0"/>
              </a:spcAft>
              <a:buClr>
                <a:schemeClr val="dk1"/>
              </a:buClr>
              <a:buSzPct val="61111"/>
              <a:buFont typeface="Arial"/>
              <a:buNone/>
            </a:pPr>
            <a:r>
              <a:rPr lang="en">
                <a:latin typeface="Verdana"/>
                <a:ea typeface="Verdana"/>
                <a:cs typeface="Verdana"/>
                <a:sym typeface="Verdana"/>
              </a:rPr>
              <a:t>✅ What we are going to talk about – </a:t>
            </a:r>
            <a:r>
              <a:rPr b="1" lang="en">
                <a:latin typeface="Verdana"/>
                <a:ea typeface="Verdana"/>
                <a:cs typeface="Verdana"/>
                <a:sym typeface="Verdana"/>
              </a:rPr>
              <a:t>Partnership</a:t>
            </a:r>
            <a:endParaRPr b="1">
              <a:latin typeface="Verdana"/>
              <a:ea typeface="Verdana"/>
              <a:cs typeface="Verdana"/>
              <a:sym typeface="Verdana"/>
            </a:endParaRPr>
          </a:p>
          <a:p>
            <a:pPr indent="0" lvl="0" marL="0" rtl="0" algn="l">
              <a:spcBef>
                <a:spcPts val="1200"/>
              </a:spcBef>
              <a:spcAft>
                <a:spcPts val="0"/>
              </a:spcAft>
              <a:buNone/>
            </a:pPr>
            <a:r>
              <a:rPr lang="en">
                <a:latin typeface="Verdana"/>
                <a:ea typeface="Verdana"/>
                <a:cs typeface="Verdana"/>
                <a:sym typeface="Verdana"/>
              </a:rPr>
              <a:t>❌ What we’re not going to talk about today – Structures</a:t>
            </a:r>
            <a:endParaRPr>
              <a:latin typeface="Verdana"/>
              <a:ea typeface="Verdana"/>
              <a:cs typeface="Verdana"/>
              <a:sym typeface="Verdana"/>
            </a:endParaRPr>
          </a:p>
          <a:p>
            <a:pPr indent="0" lvl="0" marL="0" rtl="0" algn="l">
              <a:spcBef>
                <a:spcPts val="2000"/>
              </a:spcBef>
              <a:spcAft>
                <a:spcPts val="0"/>
              </a:spcAft>
              <a:buClr>
                <a:schemeClr val="dk1"/>
              </a:buClr>
              <a:buSzPct val="61111"/>
              <a:buFont typeface="Arial"/>
              <a:buNone/>
            </a:pPr>
            <a:r>
              <a:rPr lang="en">
                <a:latin typeface="Verdana"/>
                <a:ea typeface="Verdana"/>
                <a:cs typeface="Verdana"/>
                <a:sym typeface="Verdana"/>
              </a:rPr>
              <a:t>✅ What we are going to talk about today – </a:t>
            </a:r>
            <a:r>
              <a:rPr b="1" lang="en">
                <a:latin typeface="Verdana"/>
                <a:ea typeface="Verdana"/>
                <a:cs typeface="Verdana"/>
                <a:sym typeface="Verdana"/>
              </a:rPr>
              <a:t>Relationships</a:t>
            </a:r>
            <a:endParaRPr b="1">
              <a:latin typeface="Verdana"/>
              <a:ea typeface="Verdana"/>
              <a:cs typeface="Verdana"/>
              <a:sym typeface="Verdana"/>
            </a:endParaRPr>
          </a:p>
          <a:p>
            <a:pPr indent="0" lvl="0" marL="0" rtl="0" algn="l">
              <a:spcBef>
                <a:spcPts val="1200"/>
              </a:spcBef>
              <a:spcAft>
                <a:spcPts val="0"/>
              </a:spcAft>
              <a:buNone/>
            </a:pPr>
            <a:r>
              <a:rPr lang="en">
                <a:latin typeface="Verdana"/>
                <a:ea typeface="Verdana"/>
                <a:cs typeface="Verdana"/>
                <a:sym typeface="Verdana"/>
              </a:rPr>
              <a:t>❌ What we’re not going to talk about today – Problems (well – only briefly!)</a:t>
            </a:r>
            <a:endParaRPr>
              <a:latin typeface="Verdana"/>
              <a:ea typeface="Verdana"/>
              <a:cs typeface="Verdana"/>
              <a:sym typeface="Verdana"/>
            </a:endParaRPr>
          </a:p>
          <a:p>
            <a:pPr indent="0" lvl="0" marL="0" rtl="0" algn="l">
              <a:spcBef>
                <a:spcPts val="2000"/>
              </a:spcBef>
              <a:spcAft>
                <a:spcPts val="0"/>
              </a:spcAft>
              <a:buClr>
                <a:schemeClr val="dk1"/>
              </a:buClr>
              <a:buSzPct val="61111"/>
              <a:buFont typeface="Arial"/>
              <a:buNone/>
            </a:pPr>
            <a:r>
              <a:rPr lang="en">
                <a:latin typeface="Verdana"/>
                <a:ea typeface="Verdana"/>
                <a:cs typeface="Verdana"/>
                <a:sym typeface="Verdana"/>
              </a:rPr>
              <a:t>✅ What we are going to talk about today – </a:t>
            </a:r>
            <a:r>
              <a:rPr b="1" lang="en">
                <a:latin typeface="Verdana"/>
                <a:ea typeface="Verdana"/>
                <a:cs typeface="Verdana"/>
                <a:sym typeface="Verdana"/>
              </a:rPr>
              <a:t>Positive Intent</a:t>
            </a:r>
            <a:endParaRPr b="1">
              <a:latin typeface="Verdana"/>
              <a:ea typeface="Verdana"/>
              <a:cs typeface="Verdana"/>
              <a:sym typeface="Verdana"/>
            </a:endParaRPr>
          </a:p>
          <a:p>
            <a:pPr indent="0" lvl="0" marL="0" rtl="0" algn="l">
              <a:spcBef>
                <a:spcPts val="800"/>
              </a:spcBef>
              <a:spcAft>
                <a:spcPts val="1200"/>
              </a:spcAft>
              <a:buNone/>
            </a:pPr>
            <a:r>
              <a:t/>
            </a:r>
            <a:endParaRPr>
              <a:latin typeface="Verdana"/>
              <a:ea typeface="Verdana"/>
              <a:cs typeface="Verdana"/>
              <a:sym typeface="Verdana"/>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70" name="Shape 170"/>
        <p:cNvGrpSpPr/>
        <p:nvPr/>
      </p:nvGrpSpPr>
      <p:grpSpPr>
        <a:xfrm>
          <a:off x="0" y="0"/>
          <a:ext cx="0" cy="0"/>
          <a:chOff x="0" y="0"/>
          <a:chExt cx="0" cy="0"/>
        </a:xfrm>
      </p:grpSpPr>
      <p:sp>
        <p:nvSpPr>
          <p:cNvPr id="171" name="Google Shape;171;p3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Tackling these..</a:t>
            </a:r>
            <a:endParaRPr b="1" sz="2920"/>
          </a:p>
        </p:txBody>
      </p:sp>
      <p:sp>
        <p:nvSpPr>
          <p:cNvPr id="172" name="Google Shape;172;p33"/>
          <p:cNvSpPr txBox="1"/>
          <p:nvPr>
            <p:ph idx="1" type="body"/>
          </p:nvPr>
        </p:nvSpPr>
        <p:spPr>
          <a:xfrm>
            <a:off x="311700" y="1121025"/>
            <a:ext cx="8520600" cy="40887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None/>
            </a:pPr>
            <a:r>
              <a:rPr lang="en">
                <a:latin typeface="Verdana"/>
                <a:ea typeface="Verdana"/>
                <a:cs typeface="Verdana"/>
                <a:sym typeface="Verdana"/>
              </a:rPr>
              <a:t>We focussed on together:</a:t>
            </a:r>
            <a:endParaRPr>
              <a:latin typeface="Verdana"/>
              <a:ea typeface="Verdana"/>
              <a:cs typeface="Verdana"/>
              <a:sym typeface="Verdana"/>
            </a:endParaRPr>
          </a:p>
          <a:p>
            <a:pPr indent="-342900" lvl="0" marL="457200" rtl="0" algn="l">
              <a:spcBef>
                <a:spcPts val="2000"/>
              </a:spcBef>
              <a:spcAft>
                <a:spcPts val="0"/>
              </a:spcAft>
              <a:buSzPts val="1800"/>
              <a:buFont typeface="Verdana"/>
              <a:buChar char="●"/>
            </a:pPr>
            <a:r>
              <a:rPr lang="en">
                <a:latin typeface="Verdana"/>
                <a:ea typeface="Verdana"/>
                <a:cs typeface="Verdana"/>
                <a:sym typeface="Verdana"/>
              </a:rPr>
              <a:t>Really honest feedback, but constructive and safe</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Testing ways of how best to organise ourselves </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Always focussing on what we are bringing into the room</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Developing very </a:t>
            </a:r>
            <a:r>
              <a:rPr lang="en">
                <a:latin typeface="Verdana"/>
                <a:ea typeface="Verdana"/>
                <a:cs typeface="Verdana"/>
                <a:sym typeface="Verdana"/>
              </a:rPr>
              <a:t>early</a:t>
            </a:r>
            <a:r>
              <a:rPr lang="en">
                <a:latin typeface="Verdana"/>
                <a:ea typeface="Verdana"/>
                <a:cs typeface="Verdana"/>
                <a:sym typeface="Verdana"/>
              </a:rPr>
              <a:t> a straw person framework before any bid landed (more later on this)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No one wants to do a bad job - but some days are rubbish</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Calling out when we got stuck</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Timeboxing some discussions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Developing things during a time of peace</a:t>
            </a:r>
            <a:endParaRPr>
              <a:latin typeface="Verdana"/>
              <a:ea typeface="Verdana"/>
              <a:cs typeface="Verdana"/>
              <a:sym typeface="Verdana"/>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76" name="Shape 176"/>
        <p:cNvGrpSpPr/>
        <p:nvPr/>
      </p:nvGrpSpPr>
      <p:grpSpPr>
        <a:xfrm>
          <a:off x="0" y="0"/>
          <a:ext cx="0" cy="0"/>
          <a:chOff x="0" y="0"/>
          <a:chExt cx="0" cy="0"/>
        </a:xfrm>
      </p:grpSpPr>
      <p:sp>
        <p:nvSpPr>
          <p:cNvPr id="177" name="Google Shape;177;p34"/>
          <p:cNvSpPr txBox="1"/>
          <p:nvPr>
            <p:ph idx="1" type="body"/>
          </p:nvPr>
        </p:nvSpPr>
        <p:spPr>
          <a:xfrm>
            <a:off x="311700" y="1152475"/>
            <a:ext cx="8520600" cy="3771600"/>
          </a:xfrm>
          <a:prstGeom prst="rect">
            <a:avLst/>
          </a:prstGeom>
        </p:spPr>
        <p:txBody>
          <a:bodyPr anchorCtr="0" anchor="t" bIns="91425" lIns="91425" spcFirstLastPara="1" rIns="91425" wrap="square" tIns="91425">
            <a:normAutofit/>
          </a:bodyPr>
          <a:lstStyle/>
          <a:p>
            <a:pPr indent="0" lvl="0" marL="457200" rtl="0" algn="ctr">
              <a:spcBef>
                <a:spcPts val="0"/>
              </a:spcBef>
              <a:spcAft>
                <a:spcPts val="0"/>
              </a:spcAft>
              <a:buNone/>
            </a:pPr>
            <a:r>
              <a:rPr lang="en" sz="2800">
                <a:latin typeface="Verdana"/>
                <a:ea typeface="Verdana"/>
                <a:cs typeface="Verdana"/>
                <a:sym typeface="Verdana"/>
              </a:rPr>
              <a:t>“We’ve created a strong leadership team, operating with an improved sense of shared purpose, </a:t>
            </a:r>
            <a:r>
              <a:rPr lang="en" sz="2800">
                <a:latin typeface="Verdana"/>
                <a:ea typeface="Verdana"/>
                <a:cs typeface="Verdana"/>
                <a:sym typeface="Verdana"/>
              </a:rPr>
              <a:t>understanding</a:t>
            </a:r>
            <a:r>
              <a:rPr lang="en" sz="2800">
                <a:latin typeface="Verdana"/>
                <a:ea typeface="Verdana"/>
                <a:cs typeface="Verdana"/>
                <a:sym typeface="Verdana"/>
              </a:rPr>
              <a:t> and direction”</a:t>
            </a:r>
            <a:endParaRPr sz="2800">
              <a:latin typeface="Verdana"/>
              <a:ea typeface="Verdana"/>
              <a:cs typeface="Verdana"/>
              <a:sym typeface="Verdana"/>
            </a:endParaRPr>
          </a:p>
          <a:p>
            <a:pPr indent="0" lvl="0" marL="0" rtl="0" algn="l">
              <a:spcBef>
                <a:spcPts val="0"/>
              </a:spcBef>
              <a:spcAft>
                <a:spcPts val="120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81" name="Shape 181"/>
        <p:cNvGrpSpPr/>
        <p:nvPr/>
      </p:nvGrpSpPr>
      <p:grpSpPr>
        <a:xfrm>
          <a:off x="0" y="0"/>
          <a:ext cx="0" cy="0"/>
          <a:chOff x="0" y="0"/>
          <a:chExt cx="0" cy="0"/>
        </a:xfrm>
      </p:grpSpPr>
      <p:sp>
        <p:nvSpPr>
          <p:cNvPr id="182" name="Google Shape;182;p3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800"/>
              </a:spcAft>
              <a:buClr>
                <a:schemeClr val="dk1"/>
              </a:buClr>
              <a:buSzPts val="1100"/>
              <a:buFont typeface="Arial"/>
              <a:buNone/>
            </a:pPr>
            <a:r>
              <a:rPr b="1" lang="en" sz="2400">
                <a:solidFill>
                  <a:srgbClr val="1A1A1A"/>
                </a:solidFill>
                <a:latin typeface="Verdana"/>
                <a:ea typeface="Verdana"/>
                <a:cs typeface="Verdana"/>
                <a:sym typeface="Verdana"/>
              </a:rPr>
              <a:t>How we continue to work together on our relationship:</a:t>
            </a:r>
            <a:endParaRPr b="1" sz="2400"/>
          </a:p>
        </p:txBody>
      </p:sp>
      <p:sp>
        <p:nvSpPr>
          <p:cNvPr id="183" name="Google Shape;183;p35"/>
          <p:cNvSpPr txBox="1"/>
          <p:nvPr>
            <p:ph idx="1" type="body"/>
          </p:nvPr>
        </p:nvSpPr>
        <p:spPr>
          <a:xfrm>
            <a:off x="311700" y="1549650"/>
            <a:ext cx="8520600" cy="3374400"/>
          </a:xfrm>
          <a:prstGeom prst="rect">
            <a:avLst/>
          </a:prstGeom>
        </p:spPr>
        <p:txBody>
          <a:bodyPr anchorCtr="0" anchor="t" bIns="91425" lIns="91425" spcFirstLastPara="1" rIns="91425" wrap="square" tIns="91425">
            <a:normAutofit lnSpcReduction="10000"/>
          </a:bodyPr>
          <a:lstStyle/>
          <a:p>
            <a:pPr indent="-342900" lvl="0" marL="457200" rtl="0" algn="l">
              <a:spcBef>
                <a:spcPts val="1200"/>
              </a:spcBef>
              <a:spcAft>
                <a:spcPts val="0"/>
              </a:spcAft>
              <a:buSzPts val="1800"/>
              <a:buFont typeface="Verdana"/>
              <a:buChar char="●"/>
            </a:pPr>
            <a:r>
              <a:rPr lang="en">
                <a:latin typeface="Verdana"/>
                <a:ea typeface="Verdana"/>
                <a:cs typeface="Verdana"/>
                <a:sym typeface="Verdana"/>
              </a:rPr>
              <a:t>Lead CEOs meet weekly</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All CEOs will meet in person quarterly over two days in Shrewsbury.  This will be a mix of strategic/operation work and relationship development facilitated by Andrew</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Ops Managers meet quarterly in person to review and improve consistency and quality of operational delivery</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plan to have quarterly “Wales Partnership” meetings with Citizens Advice that will be co-chaired with a mix of senior national staff and CEOs attending. </a:t>
            </a:r>
            <a:endParaRPr>
              <a:latin typeface="Verdana"/>
              <a:ea typeface="Verdana"/>
              <a:cs typeface="Verdana"/>
              <a:sym typeface="Verdana"/>
            </a:endParaRPr>
          </a:p>
          <a:p>
            <a:pPr indent="0" lvl="0" marL="0" rtl="0" algn="l">
              <a:spcBef>
                <a:spcPts val="2000"/>
              </a:spcBef>
              <a:spcAft>
                <a:spcPts val="120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87" name="Shape 187"/>
        <p:cNvGrpSpPr/>
        <p:nvPr/>
      </p:nvGrpSpPr>
      <p:grpSpPr>
        <a:xfrm>
          <a:off x="0" y="0"/>
          <a:ext cx="0" cy="0"/>
          <a:chOff x="0" y="0"/>
          <a:chExt cx="0" cy="0"/>
        </a:xfrm>
      </p:grpSpPr>
      <p:sp>
        <p:nvSpPr>
          <p:cNvPr id="188" name="Google Shape;188;p3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800"/>
              </a:spcAft>
              <a:buSzPts val="1100"/>
              <a:buNone/>
            </a:pPr>
            <a:r>
              <a:rPr b="1" lang="en" sz="2400">
                <a:solidFill>
                  <a:srgbClr val="1A1A1A"/>
                </a:solidFill>
                <a:latin typeface="Verdana"/>
                <a:ea typeface="Verdana"/>
                <a:cs typeface="Verdana"/>
                <a:sym typeface="Verdana"/>
              </a:rPr>
              <a:t>What are the key factors for making our relationship a success?</a:t>
            </a:r>
            <a:endParaRPr b="1" sz="2400"/>
          </a:p>
        </p:txBody>
      </p:sp>
      <p:sp>
        <p:nvSpPr>
          <p:cNvPr id="189" name="Google Shape;189;p36"/>
          <p:cNvSpPr txBox="1"/>
          <p:nvPr>
            <p:ph idx="1" type="body"/>
          </p:nvPr>
        </p:nvSpPr>
        <p:spPr>
          <a:xfrm>
            <a:off x="311700" y="1549650"/>
            <a:ext cx="8520600" cy="3374400"/>
          </a:xfrm>
          <a:prstGeom prst="rect">
            <a:avLst/>
          </a:prstGeom>
        </p:spPr>
        <p:txBody>
          <a:bodyPr anchorCtr="0" anchor="t" bIns="91425" lIns="91425" spcFirstLastPara="1" rIns="91425" wrap="square" tIns="91425">
            <a:normAutofit fontScale="25000" lnSpcReduction="20000"/>
          </a:bodyPr>
          <a:lstStyle/>
          <a:p>
            <a:pPr indent="-314691" lvl="0" marL="457200" rtl="0" algn="l">
              <a:spcBef>
                <a:spcPts val="1200"/>
              </a:spcBef>
              <a:spcAft>
                <a:spcPts val="0"/>
              </a:spcAft>
              <a:buSzPct val="100000"/>
              <a:buFont typeface="Verdana"/>
              <a:buChar char="●"/>
            </a:pPr>
            <a:r>
              <a:rPr lang="en" sz="5423">
                <a:latin typeface="Verdana"/>
                <a:ea typeface="Verdana"/>
                <a:cs typeface="Verdana"/>
                <a:sym typeface="Verdana"/>
              </a:rPr>
              <a:t>A bad experience at the opening of SAF1 gave us common ground for wanting something different</a:t>
            </a:r>
            <a:endParaRPr sz="5423">
              <a:latin typeface="Verdana"/>
              <a:ea typeface="Verdana"/>
              <a:cs typeface="Verdana"/>
              <a:sym typeface="Verdana"/>
            </a:endParaRPr>
          </a:p>
          <a:p>
            <a:pPr indent="-314691" lvl="0" marL="457200" rtl="0" algn="l">
              <a:spcBef>
                <a:spcPts val="0"/>
              </a:spcBef>
              <a:spcAft>
                <a:spcPts val="0"/>
              </a:spcAft>
              <a:buSzPct val="100000"/>
              <a:buFont typeface="Verdana"/>
              <a:buChar char="●"/>
            </a:pPr>
            <a:r>
              <a:rPr lang="en" sz="5423">
                <a:latin typeface="Verdana"/>
                <a:ea typeface="Verdana"/>
                <a:cs typeface="Verdana"/>
                <a:sym typeface="Verdana"/>
              </a:rPr>
              <a:t>A negative experience with Citizens Advice drew us together and made us see how much more powerful we could be as a united group</a:t>
            </a:r>
            <a:endParaRPr sz="5423">
              <a:latin typeface="Verdana"/>
              <a:ea typeface="Verdana"/>
              <a:cs typeface="Verdana"/>
              <a:sym typeface="Verdana"/>
            </a:endParaRPr>
          </a:p>
          <a:p>
            <a:pPr indent="-314691" lvl="0" marL="457200" rtl="0" algn="l">
              <a:spcBef>
                <a:spcPts val="0"/>
              </a:spcBef>
              <a:spcAft>
                <a:spcPts val="0"/>
              </a:spcAft>
              <a:buSzPct val="100000"/>
              <a:buFont typeface="Verdana"/>
              <a:buChar char="●"/>
            </a:pPr>
            <a:r>
              <a:rPr lang="en" sz="5423">
                <a:latin typeface="Verdana"/>
                <a:ea typeface="Verdana"/>
                <a:cs typeface="Verdana"/>
                <a:sym typeface="Verdana"/>
              </a:rPr>
              <a:t>We agreed to stop moaning about factors outside of our control and to work with positive intent</a:t>
            </a:r>
            <a:endParaRPr sz="5423">
              <a:latin typeface="Verdana"/>
              <a:ea typeface="Verdana"/>
              <a:cs typeface="Verdana"/>
              <a:sym typeface="Verdana"/>
            </a:endParaRPr>
          </a:p>
          <a:p>
            <a:pPr indent="-314691" lvl="0" marL="457200" rtl="0" algn="l">
              <a:spcBef>
                <a:spcPts val="0"/>
              </a:spcBef>
              <a:spcAft>
                <a:spcPts val="0"/>
              </a:spcAft>
              <a:buSzPct val="100000"/>
              <a:buFont typeface="Verdana"/>
              <a:buChar char="●"/>
            </a:pPr>
            <a:r>
              <a:rPr lang="en" sz="5423">
                <a:latin typeface="Verdana"/>
                <a:ea typeface="Verdana"/>
                <a:cs typeface="Verdana"/>
                <a:sym typeface="Verdana"/>
              </a:rPr>
              <a:t>We (mostly!) put egos and parochial feelings to one side</a:t>
            </a:r>
            <a:endParaRPr sz="5423">
              <a:latin typeface="Verdana"/>
              <a:ea typeface="Verdana"/>
              <a:cs typeface="Verdana"/>
              <a:sym typeface="Verdana"/>
            </a:endParaRPr>
          </a:p>
          <a:p>
            <a:pPr indent="-314691" lvl="0" marL="457200" rtl="0" algn="l">
              <a:spcBef>
                <a:spcPts val="0"/>
              </a:spcBef>
              <a:spcAft>
                <a:spcPts val="0"/>
              </a:spcAft>
              <a:buSzPct val="100000"/>
              <a:buFont typeface="Verdana"/>
              <a:buChar char="●"/>
            </a:pPr>
            <a:r>
              <a:rPr lang="en" sz="5423">
                <a:latin typeface="Verdana"/>
                <a:ea typeface="Verdana"/>
                <a:cs typeface="Verdana"/>
                <a:sym typeface="Verdana"/>
              </a:rPr>
              <a:t>We recognised strengths in each other and delegated appropriately</a:t>
            </a:r>
            <a:endParaRPr sz="5423">
              <a:latin typeface="Verdana"/>
              <a:ea typeface="Verdana"/>
              <a:cs typeface="Verdana"/>
              <a:sym typeface="Verdana"/>
            </a:endParaRPr>
          </a:p>
          <a:p>
            <a:pPr indent="-314691" lvl="0" marL="457200" rtl="0" algn="l">
              <a:spcBef>
                <a:spcPts val="0"/>
              </a:spcBef>
              <a:spcAft>
                <a:spcPts val="0"/>
              </a:spcAft>
              <a:buSzPct val="100000"/>
              <a:buFont typeface="Verdana"/>
              <a:buChar char="●"/>
            </a:pPr>
            <a:r>
              <a:rPr lang="en" sz="5423">
                <a:latin typeface="Verdana"/>
                <a:ea typeface="Verdana"/>
                <a:cs typeface="Verdana"/>
                <a:sym typeface="Verdana"/>
              </a:rPr>
              <a:t>We trusted each other</a:t>
            </a:r>
            <a:endParaRPr sz="5423">
              <a:latin typeface="Verdana"/>
              <a:ea typeface="Verdana"/>
              <a:cs typeface="Verdana"/>
              <a:sym typeface="Verdana"/>
            </a:endParaRPr>
          </a:p>
          <a:p>
            <a:pPr indent="-314691" lvl="0" marL="457200" rtl="0" algn="l">
              <a:spcBef>
                <a:spcPts val="0"/>
              </a:spcBef>
              <a:spcAft>
                <a:spcPts val="0"/>
              </a:spcAft>
              <a:buSzPct val="100000"/>
              <a:buFont typeface="Verdana"/>
              <a:buChar char="●"/>
            </a:pPr>
            <a:r>
              <a:rPr lang="en" sz="5423">
                <a:latin typeface="Verdana"/>
                <a:ea typeface="Verdana"/>
                <a:cs typeface="Verdana"/>
                <a:sym typeface="Verdana"/>
              </a:rPr>
              <a:t>We all recognised that there was no substitute for face-to-face time and money investment</a:t>
            </a:r>
            <a:endParaRPr sz="5423">
              <a:latin typeface="Verdana"/>
              <a:ea typeface="Verdana"/>
              <a:cs typeface="Verdana"/>
              <a:sym typeface="Verdana"/>
            </a:endParaRPr>
          </a:p>
          <a:p>
            <a:pPr indent="-314691" lvl="0" marL="457200" rtl="0" algn="l">
              <a:spcBef>
                <a:spcPts val="0"/>
              </a:spcBef>
              <a:spcAft>
                <a:spcPts val="0"/>
              </a:spcAft>
              <a:buSzPct val="100000"/>
              <a:buFont typeface="Verdana"/>
              <a:buChar char="●"/>
            </a:pPr>
            <a:r>
              <a:rPr lang="en" sz="5423">
                <a:latin typeface="Verdana"/>
                <a:ea typeface="Verdana"/>
                <a:cs typeface="Verdana"/>
                <a:sym typeface="Verdana"/>
              </a:rPr>
              <a:t>We were generous with our time and expertise</a:t>
            </a:r>
            <a:endParaRPr sz="5423">
              <a:latin typeface="Verdana"/>
              <a:ea typeface="Verdana"/>
              <a:cs typeface="Verdana"/>
              <a:sym typeface="Verdana"/>
            </a:endParaRPr>
          </a:p>
          <a:p>
            <a:pPr indent="-314691" lvl="0" marL="457200" rtl="0" algn="l">
              <a:spcBef>
                <a:spcPts val="0"/>
              </a:spcBef>
              <a:spcAft>
                <a:spcPts val="0"/>
              </a:spcAft>
              <a:buSzPct val="100000"/>
              <a:buFont typeface="Verdana"/>
              <a:buChar char="●"/>
            </a:pPr>
            <a:r>
              <a:rPr lang="en" sz="5423">
                <a:latin typeface="Verdana"/>
                <a:ea typeface="Verdana"/>
                <a:cs typeface="Verdana"/>
                <a:sym typeface="Verdana"/>
              </a:rPr>
              <a:t>We made sure our key staff and TBs were kept up to date with what we were doing and why</a:t>
            </a:r>
            <a:endParaRPr sz="5423">
              <a:latin typeface="Verdana"/>
              <a:ea typeface="Verdana"/>
              <a:cs typeface="Verdana"/>
              <a:sym typeface="Verdana"/>
            </a:endParaRPr>
          </a:p>
          <a:p>
            <a:pPr indent="0" lvl="0" marL="0" rtl="0" algn="l">
              <a:spcBef>
                <a:spcPts val="2000"/>
              </a:spcBef>
              <a:spcAft>
                <a:spcPts val="1200"/>
              </a:spcAft>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93" name="Shape 193"/>
        <p:cNvGrpSpPr/>
        <p:nvPr/>
      </p:nvGrpSpPr>
      <p:grpSpPr>
        <a:xfrm>
          <a:off x="0" y="0"/>
          <a:ext cx="0" cy="0"/>
          <a:chOff x="0" y="0"/>
          <a:chExt cx="0" cy="0"/>
        </a:xfrm>
      </p:grpSpPr>
      <p:sp>
        <p:nvSpPr>
          <p:cNvPr id="194" name="Google Shape;194;p37"/>
          <p:cNvSpPr txBox="1"/>
          <p:nvPr>
            <p:ph type="title"/>
          </p:nvPr>
        </p:nvSpPr>
        <p:spPr>
          <a:xfrm>
            <a:off x="399625" y="2285400"/>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800"/>
              </a:spcAft>
              <a:buSzPts val="1100"/>
              <a:buNone/>
            </a:pPr>
            <a:r>
              <a:rPr b="1" lang="en" sz="2400">
                <a:solidFill>
                  <a:srgbClr val="1A1A1A"/>
                </a:solidFill>
                <a:latin typeface="Verdana"/>
                <a:ea typeface="Verdana"/>
                <a:cs typeface="Verdana"/>
                <a:sym typeface="Verdana"/>
              </a:rPr>
              <a:t>Time for any </a:t>
            </a:r>
            <a:r>
              <a:rPr b="1" lang="en" sz="2400">
                <a:solidFill>
                  <a:srgbClr val="1A1A1A"/>
                </a:solidFill>
                <a:latin typeface="Verdana"/>
                <a:ea typeface="Verdana"/>
                <a:cs typeface="Verdana"/>
                <a:sym typeface="Verdana"/>
              </a:rPr>
              <a:t>questions</a:t>
            </a:r>
            <a:r>
              <a:rPr b="1" lang="en" sz="2400">
                <a:solidFill>
                  <a:srgbClr val="1A1A1A"/>
                </a:solidFill>
                <a:latin typeface="Verdana"/>
                <a:ea typeface="Verdana"/>
                <a:cs typeface="Verdana"/>
                <a:sym typeface="Verdana"/>
              </a:rPr>
              <a:t> you have?</a:t>
            </a:r>
            <a:endParaRPr b="1" sz="2400"/>
          </a:p>
        </p:txBody>
      </p:sp>
      <p:sp>
        <p:nvSpPr>
          <p:cNvPr id="195" name="Google Shape;195;p37"/>
          <p:cNvSpPr txBox="1"/>
          <p:nvPr>
            <p:ph idx="1" type="body"/>
          </p:nvPr>
        </p:nvSpPr>
        <p:spPr>
          <a:xfrm>
            <a:off x="212775" y="989150"/>
            <a:ext cx="8520600" cy="3374400"/>
          </a:xfrm>
          <a:prstGeom prst="rect">
            <a:avLst/>
          </a:prstGeom>
        </p:spPr>
        <p:txBody>
          <a:bodyPr anchorCtr="0" anchor="t" bIns="91425" lIns="91425" spcFirstLastPara="1" rIns="91425" wrap="square" tIns="91425">
            <a:normAutofit/>
          </a:bodyPr>
          <a:lstStyle/>
          <a:p>
            <a:pPr indent="0" lvl="0" marL="457200" rtl="0" algn="l">
              <a:spcBef>
                <a:spcPts val="1200"/>
              </a:spcBef>
              <a:spcAft>
                <a:spcPts val="0"/>
              </a:spcAft>
              <a:buNone/>
            </a:pPr>
            <a:r>
              <a:t/>
            </a:r>
            <a:endParaRPr>
              <a:latin typeface="Verdana"/>
              <a:ea typeface="Verdana"/>
              <a:cs typeface="Verdana"/>
              <a:sym typeface="Verdana"/>
            </a:endParaRPr>
          </a:p>
          <a:p>
            <a:pPr indent="0" lvl="0" marL="0" rtl="0" algn="l">
              <a:spcBef>
                <a:spcPts val="2000"/>
              </a:spcBef>
              <a:spcAft>
                <a:spcPts val="1200"/>
              </a:spcAft>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99" name="Shape 199"/>
        <p:cNvGrpSpPr/>
        <p:nvPr/>
      </p:nvGrpSpPr>
      <p:grpSpPr>
        <a:xfrm>
          <a:off x="0" y="0"/>
          <a:ext cx="0" cy="0"/>
          <a:chOff x="0" y="0"/>
          <a:chExt cx="0" cy="0"/>
        </a:xfrm>
      </p:grpSpPr>
      <p:sp>
        <p:nvSpPr>
          <p:cNvPr id="200" name="Google Shape;200;p3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What we will be covering next</a:t>
            </a:r>
            <a:endParaRPr b="1" sz="2920"/>
          </a:p>
        </p:txBody>
      </p:sp>
      <p:sp>
        <p:nvSpPr>
          <p:cNvPr id="201" name="Google Shape;201;p38"/>
          <p:cNvSpPr txBox="1"/>
          <p:nvPr>
            <p:ph idx="1" type="body"/>
          </p:nvPr>
        </p:nvSpPr>
        <p:spPr>
          <a:xfrm>
            <a:off x="443600" y="2195675"/>
            <a:ext cx="8520600" cy="3801000"/>
          </a:xfrm>
          <a:prstGeom prst="rect">
            <a:avLst/>
          </a:prstGeom>
        </p:spPr>
        <p:txBody>
          <a:bodyPr anchorCtr="0" anchor="t" bIns="91425" lIns="91425" spcFirstLastPara="1" rIns="91425" wrap="square" tIns="91425">
            <a:normAutofit/>
          </a:bodyPr>
          <a:lstStyle/>
          <a:p>
            <a:pPr indent="0" lvl="0" marL="0" marR="105283" rtl="0" algn="l">
              <a:lnSpc>
                <a:spcPct val="115000"/>
              </a:lnSpc>
              <a:spcBef>
                <a:spcPts val="0"/>
              </a:spcBef>
              <a:spcAft>
                <a:spcPts val="0"/>
              </a:spcAft>
              <a:buNone/>
            </a:pPr>
            <a:r>
              <a:rPr lang="en">
                <a:latin typeface="Verdana"/>
                <a:ea typeface="Verdana"/>
                <a:cs typeface="Verdana"/>
                <a:sym typeface="Verdana"/>
              </a:rPr>
              <a:t>After the break we will be getting into some of the practical tips and tools we used to help us on our journey.</a:t>
            </a:r>
            <a:endParaRPr>
              <a:latin typeface="Verdana"/>
              <a:ea typeface="Verdana"/>
              <a:cs typeface="Verdana"/>
              <a:sym typeface="Verdana"/>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05" name="Shape 205"/>
        <p:cNvGrpSpPr/>
        <p:nvPr/>
      </p:nvGrpSpPr>
      <p:grpSpPr>
        <a:xfrm>
          <a:off x="0" y="0"/>
          <a:ext cx="0" cy="0"/>
          <a:chOff x="0" y="0"/>
          <a:chExt cx="0" cy="0"/>
        </a:xfrm>
      </p:grpSpPr>
      <p:sp>
        <p:nvSpPr>
          <p:cNvPr id="206" name="Google Shape;206;p39"/>
          <p:cNvSpPr txBox="1"/>
          <p:nvPr>
            <p:ph type="ctrTitle"/>
          </p:nvPr>
        </p:nvSpPr>
        <p:spPr>
          <a:xfrm>
            <a:off x="1660500" y="777600"/>
            <a:ext cx="5823000" cy="1557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000"/>
              <a:t>Break </a:t>
            </a:r>
            <a:endParaRPr b="1" sz="4000"/>
          </a:p>
        </p:txBody>
      </p:sp>
      <p:sp>
        <p:nvSpPr>
          <p:cNvPr id="207" name="Google Shape;207;p39"/>
          <p:cNvSpPr txBox="1"/>
          <p:nvPr>
            <p:ph idx="1" type="subTitle"/>
          </p:nvPr>
        </p:nvSpPr>
        <p:spPr>
          <a:xfrm>
            <a:off x="311700" y="2812200"/>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11.00 - 11.30</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11" name="Shape 211"/>
        <p:cNvGrpSpPr/>
        <p:nvPr/>
      </p:nvGrpSpPr>
      <p:grpSpPr>
        <a:xfrm>
          <a:off x="0" y="0"/>
          <a:ext cx="0" cy="0"/>
          <a:chOff x="0" y="0"/>
          <a:chExt cx="0" cy="0"/>
        </a:xfrm>
      </p:grpSpPr>
      <p:sp>
        <p:nvSpPr>
          <p:cNvPr id="212" name="Google Shape;212;p4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1800">
                <a:solidFill>
                  <a:srgbClr val="1A1A1A"/>
                </a:solidFill>
                <a:latin typeface="Verdana"/>
                <a:ea typeface="Verdana"/>
                <a:cs typeface="Verdana"/>
                <a:sym typeface="Verdana"/>
              </a:rPr>
              <a:t>Session 2 - Devolution, Regionalisation and future Collaboration</a:t>
            </a:r>
            <a:endParaRPr b="1" sz="3520"/>
          </a:p>
        </p:txBody>
      </p:sp>
      <p:sp>
        <p:nvSpPr>
          <p:cNvPr id="213" name="Google Shape;213;p40"/>
          <p:cNvSpPr txBox="1"/>
          <p:nvPr>
            <p:ph idx="1" type="body"/>
          </p:nvPr>
        </p:nvSpPr>
        <p:spPr>
          <a:xfrm>
            <a:off x="355775" y="1223500"/>
            <a:ext cx="87882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808">
                <a:latin typeface="Verdana"/>
                <a:ea typeface="Verdana"/>
                <a:cs typeface="Verdana"/>
                <a:sym typeface="Verdana"/>
              </a:rPr>
              <a:t>In this </a:t>
            </a:r>
            <a:r>
              <a:rPr lang="en" sz="1808">
                <a:latin typeface="Verdana"/>
                <a:ea typeface="Verdana"/>
                <a:cs typeface="Verdana"/>
                <a:sym typeface="Verdana"/>
              </a:rPr>
              <a:t>session we are going to get a bit more into the detail, covering:</a:t>
            </a:r>
            <a:endParaRPr sz="1808">
              <a:latin typeface="Verdana"/>
              <a:ea typeface="Verdana"/>
              <a:cs typeface="Verdana"/>
              <a:sym typeface="Verdana"/>
            </a:endParaRPr>
          </a:p>
          <a:p>
            <a:pPr indent="0" lvl="0" marL="0" rtl="0" algn="l">
              <a:spcBef>
                <a:spcPts val="0"/>
              </a:spcBef>
              <a:spcAft>
                <a:spcPts val="0"/>
              </a:spcAft>
              <a:buNone/>
            </a:pPr>
            <a:r>
              <a:t/>
            </a:r>
            <a:endParaRPr sz="1808">
              <a:latin typeface="Verdana"/>
              <a:ea typeface="Verdana"/>
              <a:cs typeface="Verdana"/>
              <a:sym typeface="Verdana"/>
            </a:endParaRPr>
          </a:p>
          <a:p>
            <a:pPr indent="-343415" lvl="0" marL="457200" rtl="0" algn="l">
              <a:spcBef>
                <a:spcPts val="0"/>
              </a:spcBef>
              <a:spcAft>
                <a:spcPts val="0"/>
              </a:spcAft>
              <a:buSzPts val="1808"/>
              <a:buFont typeface="Verdana"/>
              <a:buChar char="●"/>
            </a:pPr>
            <a:r>
              <a:rPr lang="en" sz="1808">
                <a:latin typeface="Verdana"/>
                <a:ea typeface="Verdana"/>
                <a:cs typeface="Verdana"/>
                <a:sym typeface="Verdana"/>
              </a:rPr>
              <a:t>Sharing the straw person framework</a:t>
            </a:r>
            <a:endParaRPr sz="1808">
              <a:latin typeface="Verdana"/>
              <a:ea typeface="Verdana"/>
              <a:cs typeface="Verdana"/>
              <a:sym typeface="Verdana"/>
            </a:endParaRPr>
          </a:p>
          <a:p>
            <a:pPr indent="-343415" lvl="0" marL="457200" rtl="0" algn="l">
              <a:spcBef>
                <a:spcPts val="0"/>
              </a:spcBef>
              <a:spcAft>
                <a:spcPts val="0"/>
              </a:spcAft>
              <a:buSzPts val="1808"/>
              <a:buFont typeface="Verdana"/>
              <a:buChar char="●"/>
            </a:pPr>
            <a:r>
              <a:rPr lang="en" sz="1808">
                <a:latin typeface="Verdana"/>
                <a:ea typeface="Verdana"/>
                <a:cs typeface="Verdana"/>
                <a:sym typeface="Verdana"/>
              </a:rPr>
              <a:t>Looking at the skills, experience and enjoyment survey</a:t>
            </a:r>
            <a:endParaRPr sz="1808">
              <a:latin typeface="Verdana"/>
              <a:ea typeface="Verdana"/>
              <a:cs typeface="Verdana"/>
              <a:sym typeface="Verdana"/>
            </a:endParaRPr>
          </a:p>
          <a:p>
            <a:pPr indent="-343415" lvl="0" marL="457200" rtl="0" algn="l">
              <a:spcBef>
                <a:spcPts val="0"/>
              </a:spcBef>
              <a:spcAft>
                <a:spcPts val="0"/>
              </a:spcAft>
              <a:buSzPts val="1808"/>
              <a:buFont typeface="Verdana"/>
              <a:buChar char="●"/>
            </a:pPr>
            <a:r>
              <a:rPr lang="en" sz="1808">
                <a:latin typeface="Verdana"/>
                <a:ea typeface="Verdana"/>
                <a:cs typeface="Verdana"/>
                <a:sym typeface="Verdana"/>
              </a:rPr>
              <a:t>How we took an evidenced approach to agreeing a lead organisation</a:t>
            </a:r>
            <a:endParaRPr sz="1808">
              <a:latin typeface="Verdana"/>
              <a:ea typeface="Verdana"/>
              <a:cs typeface="Verdana"/>
              <a:sym typeface="Verdana"/>
            </a:endParaRPr>
          </a:p>
          <a:p>
            <a:pPr indent="-343415" lvl="0" marL="457200" rtl="0" algn="l">
              <a:spcBef>
                <a:spcPts val="0"/>
              </a:spcBef>
              <a:spcAft>
                <a:spcPts val="0"/>
              </a:spcAft>
              <a:buSzPts val="1808"/>
              <a:buFont typeface="Verdana"/>
              <a:buChar char="●"/>
            </a:pPr>
            <a:r>
              <a:rPr lang="en" sz="1808">
                <a:latin typeface="Verdana"/>
                <a:ea typeface="Verdana"/>
                <a:cs typeface="Verdana"/>
                <a:sym typeface="Verdana"/>
              </a:rPr>
              <a:t>How our ground rules is leading to a COMPACT</a:t>
            </a:r>
            <a:endParaRPr sz="1808">
              <a:latin typeface="Verdana"/>
              <a:ea typeface="Verdana"/>
              <a:cs typeface="Verdana"/>
              <a:sym typeface="Verdana"/>
            </a:endParaRPr>
          </a:p>
          <a:p>
            <a:pPr indent="-343415" lvl="0" marL="457200" rtl="0" algn="l">
              <a:spcBef>
                <a:spcPts val="0"/>
              </a:spcBef>
              <a:spcAft>
                <a:spcPts val="0"/>
              </a:spcAft>
              <a:buSzPts val="1808"/>
              <a:buFont typeface="Verdana"/>
              <a:buChar char="●"/>
            </a:pPr>
            <a:r>
              <a:rPr lang="en" sz="1808">
                <a:latin typeface="Verdana"/>
                <a:ea typeface="Verdana"/>
                <a:cs typeface="Verdana"/>
                <a:sym typeface="Verdana"/>
              </a:rPr>
              <a:t>How we will be resolving our disputes</a:t>
            </a:r>
            <a:endParaRPr sz="1808">
              <a:latin typeface="Verdana"/>
              <a:ea typeface="Verdana"/>
              <a:cs typeface="Verdana"/>
              <a:sym typeface="Verdana"/>
            </a:endParaRPr>
          </a:p>
          <a:p>
            <a:pPr indent="0" lvl="0" marL="0" rtl="0" algn="l">
              <a:spcBef>
                <a:spcPts val="0"/>
              </a:spcBef>
              <a:spcAft>
                <a:spcPts val="0"/>
              </a:spcAft>
              <a:buNone/>
            </a:pPr>
            <a:r>
              <a:t/>
            </a:r>
            <a:endParaRPr sz="1808">
              <a:latin typeface="Verdana"/>
              <a:ea typeface="Verdana"/>
              <a:cs typeface="Verdana"/>
              <a:sym typeface="Verdana"/>
            </a:endParaRPr>
          </a:p>
          <a:p>
            <a:pPr indent="0" lvl="0" marL="0" rtl="0" algn="l">
              <a:spcBef>
                <a:spcPts val="0"/>
              </a:spcBef>
              <a:spcAft>
                <a:spcPts val="0"/>
              </a:spcAft>
              <a:buNone/>
            </a:pPr>
            <a:r>
              <a:rPr lang="en" sz="1808">
                <a:latin typeface="Verdana"/>
                <a:ea typeface="Verdana"/>
                <a:cs typeface="Verdana"/>
                <a:sym typeface="Verdana"/>
              </a:rPr>
              <a:t>Please feel free to ask questions along the way! And there’s a table exercise to do shortly.</a:t>
            </a:r>
            <a:endParaRPr sz="1808">
              <a:latin typeface="Verdana"/>
              <a:ea typeface="Verdana"/>
              <a:cs typeface="Verdana"/>
              <a:sym typeface="Verdana"/>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17" name="Shape 217"/>
        <p:cNvGrpSpPr/>
        <p:nvPr/>
      </p:nvGrpSpPr>
      <p:grpSpPr>
        <a:xfrm>
          <a:off x="0" y="0"/>
          <a:ext cx="0" cy="0"/>
          <a:chOff x="0" y="0"/>
          <a:chExt cx="0" cy="0"/>
        </a:xfrm>
      </p:grpSpPr>
      <p:sp>
        <p:nvSpPr>
          <p:cNvPr id="218" name="Google Shape;218;p41"/>
          <p:cNvSpPr txBox="1"/>
          <p:nvPr>
            <p:ph type="ctrTitle"/>
          </p:nvPr>
        </p:nvSpPr>
        <p:spPr>
          <a:xfrm>
            <a:off x="1660500" y="777600"/>
            <a:ext cx="5823000" cy="1557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000"/>
              <a:t>Creating a straw person model</a:t>
            </a:r>
            <a:endParaRPr b="1" sz="40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22" name="Shape 222"/>
        <p:cNvGrpSpPr/>
        <p:nvPr/>
      </p:nvGrpSpPr>
      <p:grpSpPr>
        <a:xfrm>
          <a:off x="0" y="0"/>
          <a:ext cx="0" cy="0"/>
          <a:chOff x="0" y="0"/>
          <a:chExt cx="0" cy="0"/>
        </a:xfrm>
      </p:grpSpPr>
      <p:sp>
        <p:nvSpPr>
          <p:cNvPr id="223" name="Google Shape;223;p4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b="1" lang="en" sz="2200">
                <a:solidFill>
                  <a:srgbClr val="1A1A1A"/>
                </a:solidFill>
                <a:latin typeface="Verdana"/>
                <a:ea typeface="Verdana"/>
                <a:cs typeface="Verdana"/>
                <a:sym typeface="Verdana"/>
              </a:rPr>
              <a:t>A straw model - what is it and why?</a:t>
            </a:r>
            <a:endParaRPr b="1" sz="3920"/>
          </a:p>
        </p:txBody>
      </p:sp>
      <p:sp>
        <p:nvSpPr>
          <p:cNvPr id="224" name="Google Shape;224;p42"/>
          <p:cNvSpPr txBox="1"/>
          <p:nvPr>
            <p:ph idx="1" type="body"/>
          </p:nvPr>
        </p:nvSpPr>
        <p:spPr>
          <a:xfrm>
            <a:off x="355775" y="1223500"/>
            <a:ext cx="87882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808">
                <a:latin typeface="Verdana"/>
                <a:ea typeface="Verdana"/>
                <a:cs typeface="Verdana"/>
                <a:sym typeface="Verdana"/>
              </a:rPr>
              <a:t>We wanted to create a model </a:t>
            </a:r>
            <a:r>
              <a:rPr lang="en" sz="1808">
                <a:latin typeface="Verdana"/>
                <a:ea typeface="Verdana"/>
                <a:cs typeface="Verdana"/>
                <a:sym typeface="Verdana"/>
              </a:rPr>
              <a:t>early</a:t>
            </a:r>
            <a:r>
              <a:rPr lang="en" sz="1808">
                <a:latin typeface="Verdana"/>
                <a:ea typeface="Verdana"/>
                <a:cs typeface="Verdana"/>
                <a:sym typeface="Verdana"/>
              </a:rPr>
              <a:t> on for the future, </a:t>
            </a:r>
            <a:r>
              <a:rPr lang="en" sz="1808">
                <a:latin typeface="Verdana"/>
                <a:ea typeface="Verdana"/>
                <a:cs typeface="Verdana"/>
                <a:sym typeface="Verdana"/>
              </a:rPr>
              <a:t>because:</a:t>
            </a:r>
            <a:endParaRPr sz="1808">
              <a:latin typeface="Verdana"/>
              <a:ea typeface="Verdana"/>
              <a:cs typeface="Verdana"/>
              <a:sym typeface="Verdana"/>
            </a:endParaRPr>
          </a:p>
          <a:p>
            <a:pPr indent="0" lvl="0" marL="0" rtl="0" algn="l">
              <a:spcBef>
                <a:spcPts val="0"/>
              </a:spcBef>
              <a:spcAft>
                <a:spcPts val="0"/>
              </a:spcAft>
              <a:buNone/>
            </a:pPr>
            <a:r>
              <a:t/>
            </a:r>
            <a:endParaRPr sz="1808">
              <a:latin typeface="Verdana"/>
              <a:ea typeface="Verdana"/>
              <a:cs typeface="Verdana"/>
              <a:sym typeface="Verdana"/>
            </a:endParaRPr>
          </a:p>
          <a:p>
            <a:pPr indent="-343415" lvl="0" marL="457200" rtl="0" algn="l">
              <a:spcBef>
                <a:spcPts val="0"/>
              </a:spcBef>
              <a:spcAft>
                <a:spcPts val="0"/>
              </a:spcAft>
              <a:buSzPts val="1808"/>
              <a:buFont typeface="Verdana"/>
              <a:buChar char="●"/>
            </a:pPr>
            <a:r>
              <a:rPr lang="en" sz="1808">
                <a:latin typeface="Verdana"/>
                <a:ea typeface="Verdana"/>
                <a:cs typeface="Verdana"/>
                <a:sym typeface="Verdana"/>
              </a:rPr>
              <a:t>Almost everyone was concerned as to what the future might hold</a:t>
            </a:r>
            <a:endParaRPr sz="1808">
              <a:latin typeface="Verdana"/>
              <a:ea typeface="Verdana"/>
              <a:cs typeface="Verdana"/>
              <a:sym typeface="Verdana"/>
            </a:endParaRPr>
          </a:p>
          <a:p>
            <a:pPr indent="-343415" lvl="0" marL="457200" rtl="0" algn="l">
              <a:spcBef>
                <a:spcPts val="0"/>
              </a:spcBef>
              <a:spcAft>
                <a:spcPts val="0"/>
              </a:spcAft>
              <a:buSzPts val="1808"/>
              <a:buFont typeface="Verdana"/>
              <a:buChar char="●"/>
            </a:pPr>
            <a:r>
              <a:rPr lang="en" sz="1808">
                <a:latin typeface="Verdana"/>
                <a:ea typeface="Verdana"/>
                <a:cs typeface="Verdana"/>
                <a:sym typeface="Verdana"/>
              </a:rPr>
              <a:t>The impact of this was that it was distracting us from moving forward</a:t>
            </a:r>
            <a:endParaRPr sz="1808">
              <a:latin typeface="Verdana"/>
              <a:ea typeface="Verdana"/>
              <a:cs typeface="Verdana"/>
              <a:sym typeface="Verdana"/>
            </a:endParaRPr>
          </a:p>
          <a:p>
            <a:pPr indent="-343415" lvl="0" marL="457200" rtl="0" algn="l">
              <a:spcBef>
                <a:spcPts val="0"/>
              </a:spcBef>
              <a:spcAft>
                <a:spcPts val="0"/>
              </a:spcAft>
              <a:buSzPts val="1808"/>
              <a:buFont typeface="Verdana"/>
              <a:buChar char="●"/>
            </a:pPr>
            <a:r>
              <a:rPr lang="en" sz="1808">
                <a:latin typeface="Verdana"/>
                <a:ea typeface="Verdana"/>
                <a:cs typeface="Verdana"/>
                <a:sym typeface="Verdana"/>
              </a:rPr>
              <a:t>We agreed a model wouldn’t be set in stone on day one, indeed it did iterate as we moved through the process</a:t>
            </a:r>
            <a:endParaRPr sz="1808">
              <a:latin typeface="Verdana"/>
              <a:ea typeface="Verdana"/>
              <a:cs typeface="Verdana"/>
              <a:sym typeface="Verdana"/>
            </a:endParaRPr>
          </a:p>
          <a:p>
            <a:pPr indent="-343415" lvl="0" marL="457200" rtl="0" algn="l">
              <a:spcBef>
                <a:spcPts val="0"/>
              </a:spcBef>
              <a:spcAft>
                <a:spcPts val="0"/>
              </a:spcAft>
              <a:buSzPts val="1808"/>
              <a:buFont typeface="Verdana"/>
              <a:buChar char="●"/>
            </a:pPr>
            <a:r>
              <a:rPr lang="en" sz="1808">
                <a:latin typeface="Verdana"/>
                <a:ea typeface="Verdana"/>
                <a:cs typeface="Verdana"/>
                <a:sym typeface="Verdana"/>
              </a:rPr>
              <a:t>But it allowed everyone to breathe a bit of a collective sigh of relief</a:t>
            </a:r>
            <a:endParaRPr sz="1808">
              <a:latin typeface="Verdana"/>
              <a:ea typeface="Verdana"/>
              <a:cs typeface="Verdana"/>
              <a:sym typeface="Verdana"/>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68" name="Shape 68"/>
        <p:cNvGrpSpPr/>
        <p:nvPr/>
      </p:nvGrpSpPr>
      <p:grpSpPr>
        <a:xfrm>
          <a:off x="0" y="0"/>
          <a:ext cx="0" cy="0"/>
          <a:chOff x="0" y="0"/>
          <a:chExt cx="0" cy="0"/>
        </a:xfrm>
      </p:grpSpPr>
      <p:sp>
        <p:nvSpPr>
          <p:cNvPr id="69" name="Google Shape;69;p16"/>
          <p:cNvSpPr txBox="1"/>
          <p:nvPr>
            <p:ph type="title"/>
          </p:nvPr>
        </p:nvSpPr>
        <p:spPr>
          <a:xfrm>
            <a:off x="208825" y="445025"/>
            <a:ext cx="879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11"/>
              <a:t>A brief overview</a:t>
            </a:r>
            <a:endParaRPr b="1" sz="2811"/>
          </a:p>
        </p:txBody>
      </p:sp>
      <p:sp>
        <p:nvSpPr>
          <p:cNvPr id="70" name="Google Shape;70;p16"/>
          <p:cNvSpPr txBox="1"/>
          <p:nvPr>
            <p:ph idx="1" type="body"/>
          </p:nvPr>
        </p:nvSpPr>
        <p:spPr>
          <a:xfrm>
            <a:off x="311700" y="1121025"/>
            <a:ext cx="8520600" cy="37476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Clr>
                <a:schemeClr val="dk1"/>
              </a:buClr>
              <a:buSzPts val="1100"/>
              <a:buFont typeface="Arial"/>
              <a:buNone/>
            </a:pPr>
            <a:br>
              <a:rPr lang="en">
                <a:latin typeface="Verdana"/>
                <a:ea typeface="Verdana"/>
                <a:cs typeface="Verdana"/>
                <a:sym typeface="Verdana"/>
              </a:rPr>
            </a:br>
            <a:r>
              <a:rPr lang="en">
                <a:latin typeface="Verdana"/>
                <a:ea typeface="Verdana"/>
                <a:cs typeface="Verdana"/>
                <a:sym typeface="Verdana"/>
              </a:rPr>
              <a:t>In this first session we are going to:</a:t>
            </a:r>
            <a:endParaRPr>
              <a:latin typeface="Verdana"/>
              <a:ea typeface="Verdana"/>
              <a:cs typeface="Verdana"/>
              <a:sym typeface="Verdana"/>
            </a:endParaRPr>
          </a:p>
          <a:p>
            <a:pPr indent="0" lvl="0" marL="0" rtl="0" algn="l">
              <a:spcBef>
                <a:spcPts val="0"/>
              </a:spcBef>
              <a:spcAft>
                <a:spcPts val="0"/>
              </a:spcAft>
              <a:buClr>
                <a:schemeClr val="dk1"/>
              </a:buClr>
              <a:buSzPts val="1100"/>
              <a:buFont typeface="Arial"/>
              <a:buNone/>
            </a:pPr>
            <a:r>
              <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Give you an outline of the journey we have been on and why</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Share with you openly what’s worked and what hasn’t</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Set aside some time to be able to answer any questions</a:t>
            </a:r>
            <a:endParaRPr>
              <a:latin typeface="Verdana"/>
              <a:ea typeface="Verdana"/>
              <a:cs typeface="Verdana"/>
              <a:sym typeface="Verdana"/>
            </a:endParaRPr>
          </a:p>
          <a:p>
            <a:pPr indent="0" lvl="0" marL="0" rtl="0" algn="l">
              <a:spcBef>
                <a:spcPts val="0"/>
              </a:spcBef>
              <a:spcAft>
                <a:spcPts val="0"/>
              </a:spcAft>
              <a:buClr>
                <a:schemeClr val="dk1"/>
              </a:buClr>
              <a:buSzPts val="1100"/>
              <a:buFont typeface="Arial"/>
              <a:buNone/>
            </a:pPr>
            <a:r>
              <a:t/>
            </a:r>
            <a:endParaRPr>
              <a:latin typeface="Verdana"/>
              <a:ea typeface="Verdana"/>
              <a:cs typeface="Verdana"/>
              <a:sym typeface="Verdana"/>
            </a:endParaRPr>
          </a:p>
          <a:p>
            <a:pPr indent="0" lvl="0" marL="0" rtl="0" algn="l">
              <a:spcBef>
                <a:spcPts val="0"/>
              </a:spcBef>
              <a:spcAft>
                <a:spcPts val="0"/>
              </a:spcAft>
              <a:buClr>
                <a:schemeClr val="dk1"/>
              </a:buClr>
              <a:buSzPts val="1100"/>
              <a:buFont typeface="Arial"/>
              <a:buNone/>
            </a:pPr>
            <a:r>
              <a:rPr lang="en">
                <a:latin typeface="Verdana"/>
                <a:ea typeface="Verdana"/>
                <a:cs typeface="Verdana"/>
                <a:sym typeface="Verdana"/>
              </a:rPr>
              <a:t>In session 2 (after the break) we are going to:</a:t>
            </a:r>
            <a:endParaRPr>
              <a:latin typeface="Verdana"/>
              <a:ea typeface="Verdana"/>
              <a:cs typeface="Verdana"/>
              <a:sym typeface="Verdana"/>
            </a:endParaRPr>
          </a:p>
          <a:p>
            <a:pPr indent="0" lvl="0" marL="0" rtl="0" algn="l">
              <a:spcBef>
                <a:spcPts val="0"/>
              </a:spcBef>
              <a:spcAft>
                <a:spcPts val="0"/>
              </a:spcAft>
              <a:buClr>
                <a:schemeClr val="dk1"/>
              </a:buClr>
              <a:buSzPts val="1100"/>
              <a:buFont typeface="Arial"/>
              <a:buNone/>
            </a:pPr>
            <a:r>
              <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Get more into the detail</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Share </a:t>
            </a:r>
            <a:r>
              <a:rPr lang="en">
                <a:latin typeface="Verdana"/>
                <a:ea typeface="Verdana"/>
                <a:cs typeface="Verdana"/>
                <a:sym typeface="Verdana"/>
              </a:rPr>
              <a:t>tools, techniques and the process we are using to achieve success</a:t>
            </a:r>
            <a:endParaRPr>
              <a:latin typeface="Verdana"/>
              <a:ea typeface="Verdana"/>
              <a:cs typeface="Verdana"/>
              <a:sym typeface="Verdana"/>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28" name="Shape 228"/>
        <p:cNvGrpSpPr/>
        <p:nvPr/>
      </p:nvGrpSpPr>
      <p:grpSpPr>
        <a:xfrm>
          <a:off x="0" y="0"/>
          <a:ext cx="0" cy="0"/>
          <a:chOff x="0" y="0"/>
          <a:chExt cx="0" cy="0"/>
        </a:xfrm>
      </p:grpSpPr>
      <p:sp>
        <p:nvSpPr>
          <p:cNvPr id="229" name="Google Shape;229;p43"/>
          <p:cNvSpPr txBox="1"/>
          <p:nvPr>
            <p:ph type="title"/>
          </p:nvPr>
        </p:nvSpPr>
        <p:spPr>
          <a:xfrm>
            <a:off x="376675"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Verdana"/>
                <a:ea typeface="Verdana"/>
                <a:cs typeface="Verdana"/>
                <a:sym typeface="Verdana"/>
              </a:rPr>
              <a:t>Straw Model</a:t>
            </a:r>
            <a:endParaRPr>
              <a:latin typeface="Verdana"/>
              <a:ea typeface="Verdana"/>
              <a:cs typeface="Verdana"/>
              <a:sym typeface="Verdana"/>
            </a:endParaRPr>
          </a:p>
        </p:txBody>
      </p:sp>
      <p:sp>
        <p:nvSpPr>
          <p:cNvPr id="230" name="Google Shape;230;p43"/>
          <p:cNvSpPr txBox="1"/>
          <p:nvPr>
            <p:ph idx="1" type="body"/>
          </p:nvPr>
        </p:nvSpPr>
        <p:spPr>
          <a:xfrm>
            <a:off x="311700" y="1017725"/>
            <a:ext cx="8520600" cy="3963300"/>
          </a:xfrm>
          <a:prstGeom prst="rect">
            <a:avLst/>
          </a:prstGeom>
        </p:spPr>
        <p:txBody>
          <a:bodyPr anchorCtr="0" anchor="t" bIns="91425" lIns="91425" spcFirstLastPara="1" rIns="91425" wrap="square" tIns="91425">
            <a:normAutofit fontScale="92500"/>
          </a:bodyPr>
          <a:lstStyle/>
          <a:p>
            <a:pPr indent="0" lvl="0" marL="0" rtl="0" algn="l">
              <a:spcBef>
                <a:spcPts val="0"/>
              </a:spcBef>
              <a:spcAft>
                <a:spcPts val="0"/>
              </a:spcAft>
              <a:buNone/>
            </a:pPr>
            <a:r>
              <a:rPr lang="en">
                <a:latin typeface="Verdana"/>
                <a:ea typeface="Verdana"/>
                <a:cs typeface="Verdana"/>
                <a:sym typeface="Verdana"/>
              </a:rPr>
              <a:t>No change in funding distribution of SAF at a local level; we want to protect jobs at a local level and take the pressure of ourselves; we will need to shore up our existing model</a:t>
            </a:r>
            <a:endParaRPr>
              <a:latin typeface="Verdana"/>
              <a:ea typeface="Verdana"/>
              <a:cs typeface="Verdana"/>
              <a:sym typeface="Verdana"/>
            </a:endParaRPr>
          </a:p>
          <a:p>
            <a:pPr indent="0" lvl="0" marL="0" rtl="0" algn="l">
              <a:spcBef>
                <a:spcPts val="1200"/>
              </a:spcBef>
              <a:spcAft>
                <a:spcPts val="0"/>
              </a:spcAft>
              <a:buNone/>
            </a:pPr>
            <a:r>
              <a:rPr lang="en">
                <a:latin typeface="Verdana"/>
                <a:ea typeface="Verdana"/>
                <a:cs typeface="Verdana"/>
                <a:sym typeface="Verdana"/>
              </a:rPr>
              <a:t>We need to define advice levels for us and ask CASEW to model what bang for our buck would we get for each and what are the risks with each</a:t>
            </a:r>
            <a:endParaRPr>
              <a:latin typeface="Verdana"/>
              <a:ea typeface="Verdana"/>
              <a:cs typeface="Verdana"/>
              <a:sym typeface="Verdana"/>
            </a:endParaRPr>
          </a:p>
          <a:p>
            <a:pPr indent="0" lvl="0" marL="0" rtl="0" algn="l">
              <a:spcBef>
                <a:spcPts val="1200"/>
              </a:spcBef>
              <a:spcAft>
                <a:spcPts val="0"/>
              </a:spcAft>
              <a:buNone/>
            </a:pPr>
            <a:r>
              <a:rPr lang="en">
                <a:latin typeface="Verdana"/>
                <a:ea typeface="Verdana"/>
                <a:cs typeface="Verdana"/>
                <a:sym typeface="Verdana"/>
              </a:rPr>
              <a:t>We are going to free up resources and add to them, focussing on projects which align with when we are at our best ie recruitment, innovation </a:t>
            </a:r>
            <a:endParaRPr>
              <a:latin typeface="Verdana"/>
              <a:ea typeface="Verdana"/>
              <a:cs typeface="Verdana"/>
              <a:sym typeface="Verdana"/>
            </a:endParaRPr>
          </a:p>
          <a:p>
            <a:pPr indent="0" lvl="0" marL="0" rtl="0" algn="l">
              <a:spcBef>
                <a:spcPts val="1200"/>
              </a:spcBef>
              <a:spcAft>
                <a:spcPts val="0"/>
              </a:spcAft>
              <a:buNone/>
            </a:pPr>
            <a:r>
              <a:rPr b="1" lang="en">
                <a:latin typeface="Verdana"/>
                <a:ea typeface="Verdana"/>
                <a:cs typeface="Verdana"/>
                <a:sym typeface="Verdana"/>
              </a:rPr>
              <a:t>* We are redesigning how the service is governed and assured</a:t>
            </a:r>
            <a:endParaRPr b="1">
              <a:latin typeface="Verdana"/>
              <a:ea typeface="Verdana"/>
              <a:cs typeface="Verdana"/>
              <a:sym typeface="Verdana"/>
            </a:endParaRPr>
          </a:p>
          <a:p>
            <a:pPr indent="0" lvl="0" marL="0" rtl="0" algn="l">
              <a:spcBef>
                <a:spcPts val="1200"/>
              </a:spcBef>
              <a:spcAft>
                <a:spcPts val="0"/>
              </a:spcAft>
              <a:buNone/>
            </a:pPr>
            <a:r>
              <a:rPr lang="en">
                <a:latin typeface="Verdana"/>
                <a:ea typeface="Verdana"/>
                <a:cs typeface="Verdana"/>
                <a:sym typeface="Verdana"/>
              </a:rPr>
              <a:t>We are going to add in prevention </a:t>
            </a:r>
            <a:endParaRPr>
              <a:latin typeface="Verdana"/>
              <a:ea typeface="Verdana"/>
              <a:cs typeface="Verdana"/>
              <a:sym typeface="Verdana"/>
            </a:endParaRPr>
          </a:p>
          <a:p>
            <a:pPr indent="0" lvl="0" marL="0" rtl="0" algn="l">
              <a:spcBef>
                <a:spcPts val="1200"/>
              </a:spcBef>
              <a:spcAft>
                <a:spcPts val="1200"/>
              </a:spcAft>
              <a:buNone/>
            </a:pPr>
            <a:r>
              <a:rPr lang="en">
                <a:latin typeface="Verdana"/>
                <a:ea typeface="Verdana"/>
                <a:cs typeface="Verdana"/>
                <a:sym typeface="Verdana"/>
              </a:rPr>
              <a:t>We are going to take a risk, evidence and pragmatic approach to partners</a:t>
            </a:r>
            <a:endParaRPr>
              <a:latin typeface="Verdana"/>
              <a:ea typeface="Verdana"/>
              <a:cs typeface="Verdana"/>
              <a:sym typeface="Verdana"/>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34" name="Shape 234"/>
        <p:cNvGrpSpPr/>
        <p:nvPr/>
      </p:nvGrpSpPr>
      <p:grpSpPr>
        <a:xfrm>
          <a:off x="0" y="0"/>
          <a:ext cx="0" cy="0"/>
          <a:chOff x="0" y="0"/>
          <a:chExt cx="0" cy="0"/>
        </a:xfrm>
      </p:grpSpPr>
      <p:sp>
        <p:nvSpPr>
          <p:cNvPr id="235" name="Google Shape;235;p44"/>
          <p:cNvSpPr txBox="1"/>
          <p:nvPr>
            <p:ph type="title"/>
          </p:nvPr>
        </p:nvSpPr>
        <p:spPr>
          <a:xfrm>
            <a:off x="376675"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Verdana"/>
                <a:ea typeface="Verdana"/>
                <a:cs typeface="Verdana"/>
                <a:sym typeface="Verdana"/>
              </a:rPr>
              <a:t>Our insight into its use</a:t>
            </a:r>
            <a:endParaRPr>
              <a:latin typeface="Verdana"/>
              <a:ea typeface="Verdana"/>
              <a:cs typeface="Verdana"/>
              <a:sym typeface="Verdana"/>
            </a:endParaRPr>
          </a:p>
        </p:txBody>
      </p:sp>
      <p:sp>
        <p:nvSpPr>
          <p:cNvPr id="236" name="Google Shape;236;p44"/>
          <p:cNvSpPr txBox="1"/>
          <p:nvPr>
            <p:ph idx="1" type="body"/>
          </p:nvPr>
        </p:nvSpPr>
        <p:spPr>
          <a:xfrm>
            <a:off x="376675" y="1248525"/>
            <a:ext cx="8520600" cy="39633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Font typeface="Verdana"/>
              <a:buChar char="●"/>
            </a:pPr>
            <a:r>
              <a:rPr lang="en">
                <a:latin typeface="Verdana"/>
                <a:ea typeface="Verdana"/>
                <a:cs typeface="Verdana"/>
                <a:sym typeface="Verdana"/>
              </a:rPr>
              <a:t>It provided a ‘north star’ that we kept coming back to, especially when conversations got stuck or became tricky</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It gave us something to build on when it came to bidding time - really needed especially as the tender dropped unexpectedly</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It didn’t take that long! It was worked up from the original one to one discussions that we held</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It iterated as we went along </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shared it widely including with Trustees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It helped us prioritise, identifying things that we needed to sort, but we didn’t need to do it now</a:t>
            </a:r>
            <a:endParaRPr>
              <a:latin typeface="Verdana"/>
              <a:ea typeface="Verdana"/>
              <a:cs typeface="Verdana"/>
              <a:sym typeface="Verdana"/>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40" name="Shape 240"/>
        <p:cNvGrpSpPr/>
        <p:nvPr/>
      </p:nvGrpSpPr>
      <p:grpSpPr>
        <a:xfrm>
          <a:off x="0" y="0"/>
          <a:ext cx="0" cy="0"/>
          <a:chOff x="0" y="0"/>
          <a:chExt cx="0" cy="0"/>
        </a:xfrm>
      </p:grpSpPr>
      <p:sp>
        <p:nvSpPr>
          <p:cNvPr id="241" name="Google Shape;241;p45"/>
          <p:cNvSpPr txBox="1"/>
          <p:nvPr>
            <p:ph type="ctrTitle"/>
          </p:nvPr>
        </p:nvSpPr>
        <p:spPr>
          <a:xfrm>
            <a:off x="1660500" y="777600"/>
            <a:ext cx="5823000" cy="1557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000"/>
              <a:t>Skills, experience and enjoyment survey</a:t>
            </a:r>
            <a:endParaRPr b="1" sz="400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45" name="Shape 245"/>
        <p:cNvGrpSpPr/>
        <p:nvPr/>
      </p:nvGrpSpPr>
      <p:grpSpPr>
        <a:xfrm>
          <a:off x="0" y="0"/>
          <a:ext cx="0" cy="0"/>
          <a:chOff x="0" y="0"/>
          <a:chExt cx="0" cy="0"/>
        </a:xfrm>
      </p:grpSpPr>
      <p:sp>
        <p:nvSpPr>
          <p:cNvPr id="246" name="Google Shape;246;p46"/>
          <p:cNvSpPr txBox="1"/>
          <p:nvPr>
            <p:ph type="title"/>
          </p:nvPr>
        </p:nvSpPr>
        <p:spPr>
          <a:xfrm>
            <a:off x="376675"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400">
                <a:latin typeface="Verdana"/>
                <a:ea typeface="Verdana"/>
                <a:cs typeface="Verdana"/>
                <a:sym typeface="Verdana"/>
              </a:rPr>
              <a:t>Skills, experience and enjoyment survey - </a:t>
            </a:r>
            <a:r>
              <a:rPr b="1" lang="en" sz="2400">
                <a:solidFill>
                  <a:srgbClr val="1A1A1A"/>
                </a:solidFill>
                <a:latin typeface="Verdana"/>
                <a:ea typeface="Verdana"/>
                <a:cs typeface="Verdana"/>
                <a:sym typeface="Verdana"/>
              </a:rPr>
              <a:t>what is it and why?</a:t>
            </a:r>
            <a:endParaRPr sz="2400">
              <a:latin typeface="Verdana"/>
              <a:ea typeface="Verdana"/>
              <a:cs typeface="Verdana"/>
              <a:sym typeface="Verdana"/>
            </a:endParaRPr>
          </a:p>
        </p:txBody>
      </p:sp>
      <p:sp>
        <p:nvSpPr>
          <p:cNvPr id="247" name="Google Shape;247;p46"/>
          <p:cNvSpPr txBox="1"/>
          <p:nvPr>
            <p:ph idx="1" type="body"/>
          </p:nvPr>
        </p:nvSpPr>
        <p:spPr>
          <a:xfrm>
            <a:off x="376675" y="1472700"/>
            <a:ext cx="8520600" cy="37392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Font typeface="Verdana"/>
              <a:buChar char="●"/>
            </a:pPr>
            <a:r>
              <a:rPr lang="en">
                <a:latin typeface="Verdana"/>
                <a:ea typeface="Verdana"/>
                <a:cs typeface="Verdana"/>
                <a:sym typeface="Verdana"/>
              </a:rPr>
              <a:t>We disproved the theory that longevity equalled the expertise in the room</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recognised, especially for smaller LCAs, that 19 people trying to be involved in every </a:t>
            </a:r>
            <a:r>
              <a:rPr lang="en">
                <a:latin typeface="Verdana"/>
                <a:ea typeface="Verdana"/>
                <a:cs typeface="Verdana"/>
                <a:sym typeface="Verdana"/>
              </a:rPr>
              <a:t>decision</a:t>
            </a:r>
            <a:r>
              <a:rPr lang="en">
                <a:latin typeface="Verdana"/>
                <a:ea typeface="Verdana"/>
                <a:cs typeface="Verdana"/>
                <a:sym typeface="Verdana"/>
              </a:rPr>
              <a:t> wasn’t tenable</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CEO jobs are diverse and we don’t all like the same things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suspected we had gaps in what we needed </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Our first iteration was all about SAF and delivery, version 2 will focus much more on softer skills and areas of trust</a:t>
            </a:r>
            <a:endParaRPr>
              <a:latin typeface="Verdana"/>
              <a:ea typeface="Verdana"/>
              <a:cs typeface="Verdana"/>
              <a:sym typeface="Verdana"/>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51" name="Shape 251"/>
        <p:cNvGrpSpPr/>
        <p:nvPr/>
      </p:nvGrpSpPr>
      <p:grpSpPr>
        <a:xfrm>
          <a:off x="0" y="0"/>
          <a:ext cx="0" cy="0"/>
          <a:chOff x="0" y="0"/>
          <a:chExt cx="0" cy="0"/>
        </a:xfrm>
      </p:grpSpPr>
      <p:sp>
        <p:nvSpPr>
          <p:cNvPr id="252" name="Google Shape;252;p47"/>
          <p:cNvSpPr txBox="1"/>
          <p:nvPr>
            <p:ph type="title"/>
          </p:nvPr>
        </p:nvSpPr>
        <p:spPr>
          <a:xfrm>
            <a:off x="376675"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Verdana"/>
                <a:ea typeface="Verdana"/>
                <a:cs typeface="Verdana"/>
                <a:sym typeface="Verdana"/>
              </a:rPr>
              <a:t>Skills, experience and enjoyment survey - what &amp; how</a:t>
            </a:r>
            <a:endParaRPr>
              <a:latin typeface="Verdana"/>
              <a:ea typeface="Verdana"/>
              <a:cs typeface="Verdana"/>
              <a:sym typeface="Verdana"/>
            </a:endParaRPr>
          </a:p>
        </p:txBody>
      </p:sp>
      <p:sp>
        <p:nvSpPr>
          <p:cNvPr id="253" name="Google Shape;253;p47"/>
          <p:cNvSpPr txBox="1"/>
          <p:nvPr>
            <p:ph idx="1" type="body"/>
          </p:nvPr>
        </p:nvSpPr>
        <p:spPr>
          <a:xfrm>
            <a:off x="376675" y="1523275"/>
            <a:ext cx="8520600" cy="39633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Font typeface="Verdana"/>
              <a:buChar char="●"/>
            </a:pPr>
            <a:r>
              <a:rPr lang="en">
                <a:latin typeface="Verdana"/>
                <a:ea typeface="Verdana"/>
                <a:cs typeface="Verdana"/>
                <a:sym typeface="Verdana"/>
              </a:rPr>
              <a:t>Everyone ranked </a:t>
            </a:r>
            <a:r>
              <a:rPr lang="en">
                <a:latin typeface="Verdana"/>
                <a:ea typeface="Verdana"/>
                <a:cs typeface="Verdana"/>
                <a:sym typeface="Verdana"/>
              </a:rPr>
              <a:t>themselves</a:t>
            </a:r>
            <a:r>
              <a:rPr lang="en">
                <a:latin typeface="Verdana"/>
                <a:ea typeface="Verdana"/>
                <a:cs typeface="Verdana"/>
                <a:sym typeface="Verdana"/>
              </a:rPr>
              <a:t> completely anonymously on a scale of 1-10 for each skill set</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1 being ‘I am not skilled/have no </a:t>
            </a:r>
            <a:r>
              <a:rPr lang="en">
                <a:latin typeface="Verdana"/>
                <a:ea typeface="Verdana"/>
                <a:cs typeface="Verdana"/>
                <a:sym typeface="Verdana"/>
              </a:rPr>
              <a:t>experience</a:t>
            </a:r>
            <a:r>
              <a:rPr lang="en">
                <a:latin typeface="Verdana"/>
                <a:ea typeface="Verdana"/>
                <a:cs typeface="Verdana"/>
                <a:sym typeface="Verdana"/>
              </a:rPr>
              <a:t> in this area’</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10 being ‘I am highly skilled in this area/have lots of experience’</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Crucially</a:t>
            </a:r>
            <a:r>
              <a:rPr lang="en">
                <a:latin typeface="Verdana"/>
                <a:ea typeface="Verdana"/>
                <a:cs typeface="Verdana"/>
                <a:sym typeface="Verdana"/>
              </a:rPr>
              <a:t> each question also asked how much do you enjoy this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Questions covered: governance, financial modelling, bid management, </a:t>
            </a:r>
            <a:r>
              <a:rPr lang="en">
                <a:latin typeface="Verdana"/>
                <a:ea typeface="Verdana"/>
                <a:cs typeface="Verdana"/>
                <a:sym typeface="Verdana"/>
              </a:rPr>
              <a:t>business</a:t>
            </a:r>
            <a:r>
              <a:rPr lang="en">
                <a:latin typeface="Verdana"/>
                <a:ea typeface="Verdana"/>
                <a:cs typeface="Verdana"/>
                <a:sym typeface="Verdana"/>
              </a:rPr>
              <a:t> development, marketing, client volumes, quality assurance, influencing and negotiating, pitching and presenting</a:t>
            </a:r>
            <a:endParaRPr>
              <a:latin typeface="Verdana"/>
              <a:ea typeface="Verdana"/>
              <a:cs typeface="Verdana"/>
              <a:sym typeface="Verdana"/>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57" name="Shape 257"/>
        <p:cNvGrpSpPr/>
        <p:nvPr/>
      </p:nvGrpSpPr>
      <p:grpSpPr>
        <a:xfrm>
          <a:off x="0" y="0"/>
          <a:ext cx="0" cy="0"/>
          <a:chOff x="0" y="0"/>
          <a:chExt cx="0" cy="0"/>
        </a:xfrm>
      </p:grpSpPr>
      <p:sp>
        <p:nvSpPr>
          <p:cNvPr id="258" name="Google Shape;258;p48"/>
          <p:cNvSpPr txBox="1"/>
          <p:nvPr>
            <p:ph type="title"/>
          </p:nvPr>
        </p:nvSpPr>
        <p:spPr>
          <a:xfrm>
            <a:off x="376675"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What we learned?</a:t>
            </a:r>
            <a:endParaRPr/>
          </a:p>
        </p:txBody>
      </p:sp>
      <p:sp>
        <p:nvSpPr>
          <p:cNvPr id="259" name="Google Shape;259;p48"/>
          <p:cNvSpPr txBox="1"/>
          <p:nvPr>
            <p:ph idx="1" type="body"/>
          </p:nvPr>
        </p:nvSpPr>
        <p:spPr>
          <a:xfrm>
            <a:off x="376675" y="1248525"/>
            <a:ext cx="8520600" cy="39633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Font typeface="Verdana"/>
              <a:buChar char="●"/>
            </a:pPr>
            <a:r>
              <a:rPr lang="en">
                <a:latin typeface="Verdana"/>
                <a:ea typeface="Verdana"/>
                <a:cs typeface="Verdana"/>
                <a:sym typeface="Verdana"/>
              </a:rPr>
              <a:t>Only one person loved governance - they worked on the governing frameworks for us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No-one was skilled in marketing - we engaged a third party to help us in this to upskill ourselves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Loads loved business development - we couldn’t involve everyone, but also explained why tools such as the straw person really helped</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Partnership working - again lots of colleagues liked this work, showing why tension could rise with the work CitA Cymru were undertaking</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Increased our self-awareness about ourselves and each other </a:t>
            </a:r>
            <a:endParaRPr>
              <a:latin typeface="Verdana"/>
              <a:ea typeface="Verdana"/>
              <a:cs typeface="Verdana"/>
              <a:sym typeface="Verdana"/>
            </a:endParaRPr>
          </a:p>
          <a:p>
            <a:pPr indent="0" lvl="0" marL="457200" rtl="0" algn="l">
              <a:spcBef>
                <a:spcPts val="1200"/>
              </a:spcBef>
              <a:spcAft>
                <a:spcPts val="1200"/>
              </a:spcAft>
              <a:buNone/>
            </a:pPr>
            <a:r>
              <a:t/>
            </a:r>
            <a:endParaRPr>
              <a:latin typeface="Verdana"/>
              <a:ea typeface="Verdana"/>
              <a:cs typeface="Verdana"/>
              <a:sym typeface="Verdana"/>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63" name="Shape 263"/>
        <p:cNvGrpSpPr/>
        <p:nvPr/>
      </p:nvGrpSpPr>
      <p:grpSpPr>
        <a:xfrm>
          <a:off x="0" y="0"/>
          <a:ext cx="0" cy="0"/>
          <a:chOff x="0" y="0"/>
          <a:chExt cx="0" cy="0"/>
        </a:xfrm>
      </p:grpSpPr>
      <p:sp>
        <p:nvSpPr>
          <p:cNvPr id="264" name="Google Shape;264;p49"/>
          <p:cNvSpPr txBox="1"/>
          <p:nvPr>
            <p:ph type="ctrTitle"/>
          </p:nvPr>
        </p:nvSpPr>
        <p:spPr>
          <a:xfrm>
            <a:off x="1660500" y="777600"/>
            <a:ext cx="5823000" cy="1557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000"/>
              <a:t>Selecting a lead LCA </a:t>
            </a:r>
            <a:endParaRPr b="1" sz="400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68" name="Shape 268"/>
        <p:cNvGrpSpPr/>
        <p:nvPr/>
      </p:nvGrpSpPr>
      <p:grpSpPr>
        <a:xfrm>
          <a:off x="0" y="0"/>
          <a:ext cx="0" cy="0"/>
          <a:chOff x="0" y="0"/>
          <a:chExt cx="0" cy="0"/>
        </a:xfrm>
      </p:grpSpPr>
      <p:sp>
        <p:nvSpPr>
          <p:cNvPr id="269" name="Google Shape;269;p50"/>
          <p:cNvSpPr txBox="1"/>
          <p:nvPr>
            <p:ph type="title"/>
          </p:nvPr>
        </p:nvSpPr>
        <p:spPr>
          <a:xfrm>
            <a:off x="376675"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Selecting a lead ‘criteria’</a:t>
            </a:r>
            <a:endParaRPr/>
          </a:p>
        </p:txBody>
      </p:sp>
      <p:sp>
        <p:nvSpPr>
          <p:cNvPr id="270" name="Google Shape;270;p50"/>
          <p:cNvSpPr txBox="1"/>
          <p:nvPr>
            <p:ph idx="1" type="body"/>
          </p:nvPr>
        </p:nvSpPr>
        <p:spPr>
          <a:xfrm>
            <a:off x="376675" y="1248525"/>
            <a:ext cx="8520600" cy="39633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Font typeface="Verdana"/>
              <a:buChar char="●"/>
            </a:pPr>
            <a:r>
              <a:rPr lang="en">
                <a:latin typeface="Verdana"/>
                <a:ea typeface="Verdana"/>
                <a:cs typeface="Verdana"/>
                <a:sym typeface="Verdana"/>
              </a:rPr>
              <a:t>Creating the conditions that it was all okay to say you didn’t want to lead</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Taking an evidence approach, </a:t>
            </a:r>
            <a:r>
              <a:rPr lang="en">
                <a:latin typeface="Verdana"/>
                <a:ea typeface="Verdana"/>
                <a:cs typeface="Verdana"/>
                <a:sym typeface="Verdana"/>
              </a:rPr>
              <a:t>particularly</a:t>
            </a:r>
            <a:r>
              <a:rPr lang="en">
                <a:latin typeface="Verdana"/>
                <a:ea typeface="Verdana"/>
                <a:cs typeface="Verdana"/>
                <a:sym typeface="Verdana"/>
              </a:rPr>
              <a:t> financial - at least 500K in reserves would be needed to </a:t>
            </a:r>
            <a:r>
              <a:rPr lang="en">
                <a:latin typeface="Verdana"/>
                <a:ea typeface="Verdana"/>
                <a:cs typeface="Verdana"/>
                <a:sym typeface="Verdana"/>
              </a:rPr>
              <a:t>handle cash flow with payment in arrears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Ensuring Board were involved in the process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Designing at the beginning how we would select if we have a number of candidates </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Designing at the beginning what we would do if no-one wanted to do it!</a:t>
            </a:r>
            <a:endParaRPr>
              <a:latin typeface="Verdana"/>
              <a:ea typeface="Verdana"/>
              <a:cs typeface="Verdana"/>
              <a:sym typeface="Verdana"/>
            </a:endParaRPr>
          </a:p>
          <a:p>
            <a:pPr indent="0" lvl="0" marL="457200" rtl="0" algn="l">
              <a:spcBef>
                <a:spcPts val="0"/>
              </a:spcBef>
              <a:spcAft>
                <a:spcPts val="0"/>
              </a:spcAft>
              <a:buNone/>
            </a:pPr>
            <a:r>
              <a:t/>
            </a:r>
            <a:endParaRPr sz="1900">
              <a:latin typeface="Verdana"/>
              <a:ea typeface="Verdana"/>
              <a:cs typeface="Verdana"/>
              <a:sym typeface="Verdana"/>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74" name="Shape 274"/>
        <p:cNvGrpSpPr/>
        <p:nvPr/>
      </p:nvGrpSpPr>
      <p:grpSpPr>
        <a:xfrm>
          <a:off x="0" y="0"/>
          <a:ext cx="0" cy="0"/>
          <a:chOff x="0" y="0"/>
          <a:chExt cx="0" cy="0"/>
        </a:xfrm>
      </p:grpSpPr>
      <p:sp>
        <p:nvSpPr>
          <p:cNvPr id="275" name="Google Shape;275;p51"/>
          <p:cNvSpPr txBox="1"/>
          <p:nvPr>
            <p:ph type="title"/>
          </p:nvPr>
        </p:nvSpPr>
        <p:spPr>
          <a:xfrm>
            <a:off x="376675"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What we learned?</a:t>
            </a:r>
            <a:endParaRPr/>
          </a:p>
        </p:txBody>
      </p:sp>
      <p:sp>
        <p:nvSpPr>
          <p:cNvPr id="276" name="Google Shape;276;p51"/>
          <p:cNvSpPr txBox="1"/>
          <p:nvPr>
            <p:ph idx="1" type="body"/>
          </p:nvPr>
        </p:nvSpPr>
        <p:spPr>
          <a:xfrm>
            <a:off x="376675" y="1248525"/>
            <a:ext cx="8520600" cy="3191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Font typeface="Verdana"/>
              <a:buChar char="●"/>
            </a:pPr>
            <a:r>
              <a:rPr lang="en">
                <a:latin typeface="Verdana"/>
                <a:ea typeface="Verdana"/>
                <a:cs typeface="Verdana"/>
                <a:sym typeface="Verdana"/>
              </a:rPr>
              <a:t>As with lots of the bespoke policy development work - thinking ahead was key i.e. what is the most difficult decision that this process or policy will have to deal with</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Developing in advance of ever needing them</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Co-designing </a:t>
            </a:r>
            <a:r>
              <a:rPr lang="en">
                <a:latin typeface="Verdana"/>
                <a:ea typeface="Verdana"/>
                <a:cs typeface="Verdana"/>
                <a:sym typeface="Verdana"/>
              </a:rPr>
              <a:t>them</a:t>
            </a:r>
            <a:r>
              <a:rPr lang="en">
                <a:latin typeface="Verdana"/>
                <a:ea typeface="Verdana"/>
                <a:cs typeface="Verdana"/>
                <a:sym typeface="Verdana"/>
              </a:rPr>
              <a:t> together, but having someone independent to move them forward and recommend/suggest resolution to any conflicts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Involving Boards</a:t>
            </a:r>
            <a:endParaRPr>
              <a:latin typeface="Verdana"/>
              <a:ea typeface="Verdana"/>
              <a:cs typeface="Verdana"/>
              <a:sym typeface="Verdana"/>
            </a:endParaRPr>
          </a:p>
          <a:p>
            <a:pPr indent="0" lvl="0" marL="457200" rtl="0" algn="l">
              <a:spcBef>
                <a:spcPts val="1200"/>
              </a:spcBef>
              <a:spcAft>
                <a:spcPts val="1200"/>
              </a:spcAft>
              <a:buNone/>
            </a:pPr>
            <a:r>
              <a:t/>
            </a:r>
            <a:endParaRPr>
              <a:latin typeface="Verdana"/>
              <a:ea typeface="Verdana"/>
              <a:cs typeface="Verdana"/>
              <a:sym typeface="Verdana"/>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80" name="Shape 280"/>
        <p:cNvGrpSpPr/>
        <p:nvPr/>
      </p:nvGrpSpPr>
      <p:grpSpPr>
        <a:xfrm>
          <a:off x="0" y="0"/>
          <a:ext cx="0" cy="0"/>
          <a:chOff x="0" y="0"/>
          <a:chExt cx="0" cy="0"/>
        </a:xfrm>
      </p:grpSpPr>
      <p:sp>
        <p:nvSpPr>
          <p:cNvPr id="281" name="Google Shape;281;p52"/>
          <p:cNvSpPr txBox="1"/>
          <p:nvPr>
            <p:ph type="ctrTitle"/>
          </p:nvPr>
        </p:nvSpPr>
        <p:spPr>
          <a:xfrm>
            <a:off x="1660500" y="777600"/>
            <a:ext cx="5823000" cy="1557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000"/>
              <a:t>Developing a COMPACT</a:t>
            </a:r>
            <a:endParaRPr b="1" sz="4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74" name="Shape 74"/>
        <p:cNvGrpSpPr/>
        <p:nvPr/>
      </p:nvGrpSpPr>
      <p:grpSpPr>
        <a:xfrm>
          <a:off x="0" y="0"/>
          <a:ext cx="0" cy="0"/>
          <a:chOff x="0" y="0"/>
          <a:chExt cx="0" cy="0"/>
        </a:xfrm>
      </p:grpSpPr>
      <p:sp>
        <p:nvSpPr>
          <p:cNvPr id="75" name="Google Shape;75;p17"/>
          <p:cNvSpPr txBox="1"/>
          <p:nvPr>
            <p:ph type="title"/>
          </p:nvPr>
        </p:nvSpPr>
        <p:spPr>
          <a:xfrm>
            <a:off x="208825" y="445025"/>
            <a:ext cx="879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11">
                <a:latin typeface="Verdana"/>
                <a:ea typeface="Verdana"/>
                <a:cs typeface="Verdana"/>
                <a:sym typeface="Verdana"/>
              </a:rPr>
              <a:t>About us</a:t>
            </a:r>
            <a:endParaRPr b="1" sz="2811">
              <a:latin typeface="Verdana"/>
              <a:ea typeface="Verdana"/>
              <a:cs typeface="Verdana"/>
              <a:sym typeface="Verdana"/>
            </a:endParaRPr>
          </a:p>
        </p:txBody>
      </p:sp>
      <p:sp>
        <p:nvSpPr>
          <p:cNvPr id="76" name="Google Shape;76;p17"/>
          <p:cNvSpPr txBox="1"/>
          <p:nvPr>
            <p:ph idx="1" type="body"/>
          </p:nvPr>
        </p:nvSpPr>
        <p:spPr>
          <a:xfrm>
            <a:off x="311700" y="1186950"/>
            <a:ext cx="8520600" cy="37494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Clr>
                <a:schemeClr val="dk1"/>
              </a:buClr>
              <a:buSzPts val="275"/>
              <a:buFont typeface="Arial"/>
              <a:buNone/>
            </a:pPr>
            <a:r>
              <a:rPr b="1" lang="en" sz="7200">
                <a:latin typeface="Verdana"/>
                <a:ea typeface="Verdana"/>
                <a:cs typeface="Verdana"/>
                <a:sym typeface="Verdana"/>
              </a:rPr>
              <a:t>The LCA network in Wales:</a:t>
            </a:r>
            <a:endParaRPr b="1" sz="7200">
              <a:latin typeface="Verdana"/>
              <a:ea typeface="Verdana"/>
              <a:cs typeface="Verdana"/>
              <a:sym typeface="Verdana"/>
            </a:endParaRPr>
          </a:p>
          <a:p>
            <a:pPr indent="-342900" lvl="0" marL="457200" rtl="0" algn="l">
              <a:spcBef>
                <a:spcPts val="1200"/>
              </a:spcBef>
              <a:spcAft>
                <a:spcPts val="0"/>
              </a:spcAft>
              <a:buSzPct val="100000"/>
              <a:buFont typeface="Verdana"/>
              <a:buChar char="●"/>
            </a:pPr>
            <a:r>
              <a:rPr lang="en" sz="7200">
                <a:latin typeface="Verdana"/>
                <a:ea typeface="Verdana"/>
                <a:cs typeface="Verdana"/>
                <a:sym typeface="Verdana"/>
              </a:rPr>
              <a:t>19 LCAs (soon to be 18) covering 22 Local Authorities – no LA has more than one LCA in it and three LCAs cover more than one LA</a:t>
            </a:r>
            <a:endParaRPr sz="7200">
              <a:latin typeface="Verdana"/>
              <a:ea typeface="Verdana"/>
              <a:cs typeface="Verdana"/>
              <a:sym typeface="Verdana"/>
            </a:endParaRPr>
          </a:p>
          <a:p>
            <a:pPr indent="-342900" lvl="0" marL="457200" rtl="0" algn="l">
              <a:spcBef>
                <a:spcPts val="0"/>
              </a:spcBef>
              <a:spcAft>
                <a:spcPts val="0"/>
              </a:spcAft>
              <a:buSzPct val="100000"/>
              <a:buFont typeface="Verdana"/>
              <a:buChar char="●"/>
            </a:pPr>
            <a:r>
              <a:rPr lang="en" sz="7200">
                <a:latin typeface="Verdana"/>
                <a:ea typeface="Verdana"/>
                <a:cs typeface="Verdana"/>
                <a:sym typeface="Verdana"/>
              </a:rPr>
              <a:t>Common ground as there has been some degree of Welsh Government funding since 2000</a:t>
            </a:r>
            <a:endParaRPr sz="7200">
              <a:latin typeface="Verdana"/>
              <a:ea typeface="Verdana"/>
              <a:cs typeface="Verdana"/>
              <a:sym typeface="Verdana"/>
            </a:endParaRPr>
          </a:p>
          <a:p>
            <a:pPr indent="-342900" lvl="0" marL="457200" rtl="0" algn="l">
              <a:spcBef>
                <a:spcPts val="0"/>
              </a:spcBef>
              <a:spcAft>
                <a:spcPts val="0"/>
              </a:spcAft>
              <a:buSzPct val="100000"/>
              <a:buFont typeface="Verdana"/>
              <a:buChar char="●"/>
            </a:pPr>
            <a:r>
              <a:rPr lang="en" sz="7200">
                <a:latin typeface="Verdana"/>
                <a:ea typeface="Verdana"/>
                <a:cs typeface="Verdana"/>
                <a:sym typeface="Verdana"/>
              </a:rPr>
              <a:t>Huge variation in size – a few LCAs have an income of under 500k and two have incomes around £7 million </a:t>
            </a:r>
            <a:endParaRPr sz="7200">
              <a:latin typeface="Verdana"/>
              <a:ea typeface="Verdana"/>
              <a:cs typeface="Verdana"/>
              <a:sym typeface="Verdana"/>
            </a:endParaRPr>
          </a:p>
          <a:p>
            <a:pPr indent="-342900" lvl="0" marL="457200" rtl="0" algn="l">
              <a:spcBef>
                <a:spcPts val="0"/>
              </a:spcBef>
              <a:spcAft>
                <a:spcPts val="0"/>
              </a:spcAft>
              <a:buSzPct val="100000"/>
              <a:buFont typeface="Verdana"/>
              <a:buChar char="●"/>
            </a:pPr>
            <a:r>
              <a:rPr lang="en" sz="7200">
                <a:latin typeface="Verdana"/>
                <a:ea typeface="Verdana"/>
                <a:cs typeface="Verdana"/>
                <a:sym typeface="Verdana"/>
              </a:rPr>
              <a:t>A mix of urban and rural</a:t>
            </a:r>
            <a:endParaRPr sz="7200">
              <a:latin typeface="Verdana"/>
              <a:ea typeface="Verdana"/>
              <a:cs typeface="Verdana"/>
              <a:sym typeface="Verdana"/>
            </a:endParaRPr>
          </a:p>
          <a:p>
            <a:pPr indent="-342900" lvl="0" marL="457200" rtl="0" algn="l">
              <a:spcBef>
                <a:spcPts val="0"/>
              </a:spcBef>
              <a:spcAft>
                <a:spcPts val="0"/>
              </a:spcAft>
              <a:buSzPct val="100000"/>
              <a:buFont typeface="Verdana"/>
              <a:buChar char="●"/>
            </a:pPr>
            <a:r>
              <a:rPr lang="en" sz="7200">
                <a:latin typeface="Verdana"/>
                <a:ea typeface="Verdana"/>
                <a:cs typeface="Verdana"/>
                <a:sym typeface="Verdana"/>
              </a:rPr>
              <a:t>A mix of some areas of affluence, but widespread deprivation and poverty across the nation</a:t>
            </a:r>
            <a:endParaRPr sz="7200">
              <a:latin typeface="Verdana"/>
              <a:ea typeface="Verdana"/>
              <a:cs typeface="Verdana"/>
              <a:sym typeface="Verdana"/>
            </a:endParaRPr>
          </a:p>
          <a:p>
            <a:pPr indent="0" lvl="0" marL="457200" rtl="0" algn="l">
              <a:spcBef>
                <a:spcPts val="2000"/>
              </a:spcBef>
              <a:spcAft>
                <a:spcPts val="0"/>
              </a:spcAft>
              <a:buNone/>
            </a:pPr>
            <a:r>
              <a:t/>
            </a:r>
            <a:endParaRPr sz="5600">
              <a:latin typeface="Verdana"/>
              <a:ea typeface="Verdana"/>
              <a:cs typeface="Verdana"/>
              <a:sym typeface="Verdana"/>
            </a:endParaRPr>
          </a:p>
          <a:p>
            <a:pPr indent="0" lvl="0" marL="0" rtl="0" algn="l">
              <a:spcBef>
                <a:spcPts val="0"/>
              </a:spcBef>
              <a:spcAft>
                <a:spcPts val="0"/>
              </a:spcAft>
              <a:buClr>
                <a:schemeClr val="dk1"/>
              </a:buClr>
              <a:buSzPts val="275"/>
              <a:buFont typeface="Arial"/>
              <a:buNone/>
            </a:pPr>
            <a:r>
              <a:t/>
            </a:r>
            <a:endParaRPr sz="5600">
              <a:solidFill>
                <a:schemeClr val="dk1"/>
              </a:solidFill>
              <a:latin typeface="Verdana"/>
              <a:ea typeface="Verdana"/>
              <a:cs typeface="Verdana"/>
              <a:sym typeface="Verdana"/>
            </a:endParaRPr>
          </a:p>
          <a:p>
            <a:pPr indent="0" lvl="0" marL="0" rtl="0" algn="l">
              <a:spcBef>
                <a:spcPts val="0"/>
              </a:spcBef>
              <a:spcAft>
                <a:spcPts val="0"/>
              </a:spcAft>
              <a:buClr>
                <a:schemeClr val="dk1"/>
              </a:buClr>
              <a:buSzPts val="275"/>
              <a:buFont typeface="Arial"/>
              <a:buNone/>
            </a:pPr>
            <a:r>
              <a:t/>
            </a:r>
            <a:endParaRPr b="1" sz="5600"/>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85" name="Shape 285"/>
        <p:cNvGrpSpPr/>
        <p:nvPr/>
      </p:nvGrpSpPr>
      <p:grpSpPr>
        <a:xfrm>
          <a:off x="0" y="0"/>
          <a:ext cx="0" cy="0"/>
          <a:chOff x="0" y="0"/>
          <a:chExt cx="0" cy="0"/>
        </a:xfrm>
      </p:grpSpPr>
      <p:sp>
        <p:nvSpPr>
          <p:cNvPr id="286" name="Google Shape;286;p53"/>
          <p:cNvSpPr txBox="1"/>
          <p:nvPr>
            <p:ph type="title"/>
          </p:nvPr>
        </p:nvSpPr>
        <p:spPr>
          <a:xfrm>
            <a:off x="311700" y="40105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a:t>COMPACT - what is it and why?</a:t>
            </a:r>
            <a:endParaRPr/>
          </a:p>
          <a:p>
            <a:pPr indent="0" lvl="0" marL="0" rtl="0" algn="l">
              <a:spcBef>
                <a:spcPts val="0"/>
              </a:spcBef>
              <a:spcAft>
                <a:spcPts val="0"/>
              </a:spcAft>
              <a:buNone/>
            </a:pPr>
            <a:r>
              <a:t/>
            </a:r>
            <a:endParaRPr b="1"/>
          </a:p>
        </p:txBody>
      </p:sp>
      <p:sp>
        <p:nvSpPr>
          <p:cNvPr id="287" name="Google Shape;287;p53"/>
          <p:cNvSpPr txBox="1"/>
          <p:nvPr>
            <p:ph idx="1" type="body"/>
          </p:nvPr>
        </p:nvSpPr>
        <p:spPr>
          <a:xfrm>
            <a:off x="376675" y="1248525"/>
            <a:ext cx="8520600" cy="3963300"/>
          </a:xfrm>
          <a:prstGeom prst="rect">
            <a:avLst/>
          </a:prstGeom>
        </p:spPr>
        <p:txBody>
          <a:bodyPr anchorCtr="0" anchor="t" bIns="91425" lIns="91425" spcFirstLastPara="1" rIns="91425" wrap="square" tIns="91425">
            <a:normAutofit lnSpcReduction="10000"/>
          </a:bodyPr>
          <a:lstStyle/>
          <a:p>
            <a:pPr indent="-342900" lvl="0" marL="457200" rtl="0" algn="l">
              <a:spcBef>
                <a:spcPts val="0"/>
              </a:spcBef>
              <a:spcAft>
                <a:spcPts val="0"/>
              </a:spcAft>
              <a:buSzPts val="1800"/>
              <a:buFont typeface="Verdana"/>
              <a:buChar char="●"/>
            </a:pPr>
            <a:r>
              <a:rPr lang="en">
                <a:latin typeface="Verdana"/>
                <a:ea typeface="Verdana"/>
                <a:cs typeface="Verdana"/>
                <a:sym typeface="Verdana"/>
              </a:rPr>
              <a:t>Our initial work we developed a set of ground rules for how we wanted to engage </a:t>
            </a:r>
            <a:r>
              <a:rPr lang="en">
                <a:latin typeface="Verdana"/>
                <a:ea typeface="Verdana"/>
                <a:cs typeface="Verdana"/>
                <a:sym typeface="Verdana"/>
              </a:rPr>
              <a:t>with</a:t>
            </a:r>
            <a:r>
              <a:rPr lang="en">
                <a:latin typeface="Verdana"/>
                <a:ea typeface="Verdana"/>
                <a:cs typeface="Verdana"/>
                <a:sym typeface="Verdana"/>
              </a:rPr>
              <a:t> each other in our sessions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That held us well up until bidding time, when it came to bidding we added in some new rules! (next slide!)</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Our own COMPACT with each other will be the next iteration and is under development</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It will focus on four key outcomes:</a:t>
            </a:r>
            <a:endParaRPr>
              <a:latin typeface="Verdana"/>
              <a:ea typeface="Verdana"/>
              <a:cs typeface="Verdana"/>
              <a:sym typeface="Verdana"/>
            </a:endParaRPr>
          </a:p>
          <a:p>
            <a:pPr indent="-342900" lvl="1" marL="914400" rtl="0" algn="l">
              <a:spcBef>
                <a:spcPts val="0"/>
              </a:spcBef>
              <a:spcAft>
                <a:spcPts val="0"/>
              </a:spcAft>
              <a:buSzPts val="1800"/>
              <a:buFont typeface="Verdana"/>
              <a:buChar char="○"/>
            </a:pPr>
            <a:r>
              <a:rPr lang="en" sz="1800">
                <a:latin typeface="Verdana"/>
                <a:ea typeface="Verdana"/>
                <a:cs typeface="Verdana"/>
                <a:sym typeface="Verdana"/>
              </a:rPr>
              <a:t>A client first approach</a:t>
            </a:r>
            <a:endParaRPr sz="1800">
              <a:latin typeface="Verdana"/>
              <a:ea typeface="Verdana"/>
              <a:cs typeface="Verdana"/>
              <a:sym typeface="Verdana"/>
            </a:endParaRPr>
          </a:p>
          <a:p>
            <a:pPr indent="-342900" lvl="1" marL="914400" rtl="0" algn="l">
              <a:spcBef>
                <a:spcPts val="0"/>
              </a:spcBef>
              <a:spcAft>
                <a:spcPts val="0"/>
              </a:spcAft>
              <a:buSzPts val="1800"/>
              <a:buFont typeface="Verdana"/>
              <a:buChar char="○"/>
            </a:pPr>
            <a:r>
              <a:rPr lang="en" sz="1800">
                <a:latin typeface="Verdana"/>
                <a:ea typeface="Verdana"/>
                <a:cs typeface="Verdana"/>
                <a:sym typeface="Verdana"/>
              </a:rPr>
              <a:t>A strong, independent and diverse network of LCAs across Wales</a:t>
            </a:r>
            <a:endParaRPr sz="1800">
              <a:latin typeface="Verdana"/>
              <a:ea typeface="Verdana"/>
              <a:cs typeface="Verdana"/>
              <a:sym typeface="Verdana"/>
            </a:endParaRPr>
          </a:p>
          <a:p>
            <a:pPr indent="-342900" lvl="1" marL="914400" rtl="0" algn="l">
              <a:spcBef>
                <a:spcPts val="0"/>
              </a:spcBef>
              <a:spcAft>
                <a:spcPts val="0"/>
              </a:spcAft>
              <a:buSzPts val="1800"/>
              <a:buFont typeface="Verdana"/>
              <a:buChar char="○"/>
            </a:pPr>
            <a:r>
              <a:rPr lang="en" sz="1800">
                <a:latin typeface="Verdana"/>
                <a:ea typeface="Verdana"/>
                <a:cs typeface="Verdana"/>
                <a:sym typeface="Verdana"/>
              </a:rPr>
              <a:t>Effective collaboration, engagement and working together </a:t>
            </a:r>
            <a:endParaRPr sz="1800">
              <a:latin typeface="Verdana"/>
              <a:ea typeface="Verdana"/>
              <a:cs typeface="Verdana"/>
              <a:sym typeface="Verdana"/>
            </a:endParaRPr>
          </a:p>
          <a:p>
            <a:pPr indent="-342900" lvl="1" marL="914400" rtl="0" algn="l">
              <a:spcBef>
                <a:spcPts val="0"/>
              </a:spcBef>
              <a:spcAft>
                <a:spcPts val="0"/>
              </a:spcAft>
              <a:buSzPts val="1800"/>
              <a:buFont typeface="Verdana"/>
              <a:buChar char="○"/>
            </a:pPr>
            <a:r>
              <a:rPr lang="en" sz="1800">
                <a:latin typeface="Verdana"/>
                <a:ea typeface="Verdana"/>
                <a:cs typeface="Verdana"/>
                <a:sym typeface="Verdana"/>
              </a:rPr>
              <a:t>Clear arrangements for managing change and responding to differing views and conflicts in relation to funding agreements</a:t>
            </a:r>
            <a:endParaRPr sz="1800">
              <a:latin typeface="Verdana"/>
              <a:ea typeface="Verdana"/>
              <a:cs typeface="Verdana"/>
              <a:sym typeface="Verdana"/>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91" name="Shape 291"/>
        <p:cNvGrpSpPr/>
        <p:nvPr/>
      </p:nvGrpSpPr>
      <p:grpSpPr>
        <a:xfrm>
          <a:off x="0" y="0"/>
          <a:ext cx="0" cy="0"/>
          <a:chOff x="0" y="0"/>
          <a:chExt cx="0" cy="0"/>
        </a:xfrm>
      </p:grpSpPr>
      <p:sp>
        <p:nvSpPr>
          <p:cNvPr id="292" name="Google Shape;292;p5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Ground rules -  working together during SAF</a:t>
            </a:r>
            <a:endParaRPr b="1" sz="2920"/>
          </a:p>
        </p:txBody>
      </p:sp>
      <p:sp>
        <p:nvSpPr>
          <p:cNvPr id="293" name="Google Shape;293;p54"/>
          <p:cNvSpPr txBox="1"/>
          <p:nvPr>
            <p:ph idx="1" type="body"/>
          </p:nvPr>
        </p:nvSpPr>
        <p:spPr>
          <a:xfrm>
            <a:off x="311700" y="1152475"/>
            <a:ext cx="8520600" cy="3771600"/>
          </a:xfrm>
          <a:prstGeom prst="rect">
            <a:avLst/>
          </a:prstGeom>
        </p:spPr>
        <p:txBody>
          <a:bodyPr anchorCtr="0" anchor="t" bIns="91425" lIns="91425" spcFirstLastPara="1" rIns="91425" wrap="square" tIns="91425">
            <a:normAutofit fontScale="85000" lnSpcReduction="10000"/>
          </a:bodyPr>
          <a:lstStyle/>
          <a:p>
            <a:pPr indent="-347345" lvl="0" marL="457200" rtl="0" algn="l">
              <a:spcBef>
                <a:spcPts val="0"/>
              </a:spcBef>
              <a:spcAft>
                <a:spcPts val="0"/>
              </a:spcAft>
              <a:buSzPct val="100000"/>
              <a:buFont typeface="Verdana"/>
              <a:buChar char="●"/>
            </a:pPr>
            <a:r>
              <a:rPr lang="en" sz="2200">
                <a:latin typeface="Verdana"/>
                <a:ea typeface="Verdana"/>
                <a:cs typeface="Verdana"/>
                <a:sym typeface="Verdana"/>
              </a:rPr>
              <a:t>We will be calm, cool and collected - we are in a great place and more advanced than others</a:t>
            </a:r>
            <a:endParaRPr sz="2200">
              <a:latin typeface="Verdana"/>
              <a:ea typeface="Verdana"/>
              <a:cs typeface="Verdana"/>
              <a:sym typeface="Verdana"/>
            </a:endParaRPr>
          </a:p>
          <a:p>
            <a:pPr indent="-347345" lvl="0" marL="457200" rtl="0" algn="l">
              <a:spcBef>
                <a:spcPts val="0"/>
              </a:spcBef>
              <a:spcAft>
                <a:spcPts val="0"/>
              </a:spcAft>
              <a:buSzPct val="100000"/>
              <a:buFont typeface="Verdana"/>
              <a:buChar char="●"/>
            </a:pPr>
            <a:r>
              <a:rPr lang="en" sz="2200">
                <a:latin typeface="Verdana"/>
                <a:ea typeface="Verdana"/>
                <a:cs typeface="Verdana"/>
                <a:sym typeface="Verdana"/>
              </a:rPr>
              <a:t>We will engage honestly and with positive intent</a:t>
            </a:r>
            <a:endParaRPr sz="2200">
              <a:latin typeface="Verdana"/>
              <a:ea typeface="Verdana"/>
              <a:cs typeface="Verdana"/>
              <a:sym typeface="Verdana"/>
            </a:endParaRPr>
          </a:p>
          <a:p>
            <a:pPr indent="-347345" lvl="0" marL="457200" rtl="0" algn="l">
              <a:spcBef>
                <a:spcPts val="0"/>
              </a:spcBef>
              <a:spcAft>
                <a:spcPts val="0"/>
              </a:spcAft>
              <a:buSzPct val="100000"/>
              <a:buFont typeface="Verdana"/>
              <a:buChar char="●"/>
            </a:pPr>
            <a:r>
              <a:rPr lang="en" sz="2200">
                <a:latin typeface="Verdana"/>
                <a:ea typeface="Verdana"/>
                <a:cs typeface="Verdana"/>
                <a:sym typeface="Verdana"/>
              </a:rPr>
              <a:t>We will act collectively and not go off in all sorts of directions</a:t>
            </a:r>
            <a:endParaRPr sz="2200">
              <a:latin typeface="Verdana"/>
              <a:ea typeface="Verdana"/>
              <a:cs typeface="Verdana"/>
              <a:sym typeface="Verdana"/>
            </a:endParaRPr>
          </a:p>
          <a:p>
            <a:pPr indent="-347345" lvl="0" marL="457200" rtl="0" algn="l">
              <a:spcBef>
                <a:spcPts val="0"/>
              </a:spcBef>
              <a:spcAft>
                <a:spcPts val="0"/>
              </a:spcAft>
              <a:buSzPct val="100000"/>
              <a:buFont typeface="Verdana"/>
              <a:buChar char="●"/>
            </a:pPr>
            <a:r>
              <a:rPr lang="en" sz="2200">
                <a:latin typeface="Verdana"/>
                <a:ea typeface="Verdana"/>
                <a:cs typeface="Verdana"/>
                <a:sym typeface="Verdana"/>
              </a:rPr>
              <a:t>We will spilt ourselves into work teams to get the job done and we will trust our colleagues to do a great job </a:t>
            </a:r>
            <a:endParaRPr sz="2200">
              <a:latin typeface="Verdana"/>
              <a:ea typeface="Verdana"/>
              <a:cs typeface="Verdana"/>
              <a:sym typeface="Verdana"/>
            </a:endParaRPr>
          </a:p>
          <a:p>
            <a:pPr indent="-347345" lvl="0" marL="457200" rtl="0" algn="l">
              <a:spcBef>
                <a:spcPts val="0"/>
              </a:spcBef>
              <a:spcAft>
                <a:spcPts val="0"/>
              </a:spcAft>
              <a:buSzPct val="100000"/>
              <a:buFont typeface="Verdana"/>
              <a:buChar char="●"/>
            </a:pPr>
            <a:r>
              <a:rPr lang="en" sz="2200">
                <a:latin typeface="Verdana"/>
                <a:ea typeface="Verdana"/>
                <a:cs typeface="Verdana"/>
                <a:sym typeface="Verdana"/>
              </a:rPr>
              <a:t>We will be ruthless in NOT communicating - we will use our agreed comms routes when we needed to</a:t>
            </a:r>
            <a:endParaRPr sz="2200">
              <a:latin typeface="Verdana"/>
              <a:ea typeface="Verdana"/>
              <a:cs typeface="Verdana"/>
              <a:sym typeface="Verdana"/>
            </a:endParaRPr>
          </a:p>
          <a:p>
            <a:pPr indent="-347345" lvl="0" marL="457200" rtl="0" algn="l">
              <a:spcBef>
                <a:spcPts val="0"/>
              </a:spcBef>
              <a:spcAft>
                <a:spcPts val="0"/>
              </a:spcAft>
              <a:buSzPct val="100000"/>
              <a:buFont typeface="Verdana"/>
              <a:buChar char="●"/>
            </a:pPr>
            <a:r>
              <a:rPr lang="en" sz="2200">
                <a:latin typeface="Verdana"/>
                <a:ea typeface="Verdana"/>
                <a:cs typeface="Verdana"/>
                <a:sym typeface="Verdana"/>
              </a:rPr>
              <a:t>We will take time out to have as much fun/enjoyment as we can along the journey</a:t>
            </a:r>
            <a:endParaRPr sz="2200">
              <a:latin typeface="Verdana"/>
              <a:ea typeface="Verdana"/>
              <a:cs typeface="Verdana"/>
              <a:sym typeface="Verdana"/>
            </a:endParaRPr>
          </a:p>
          <a:p>
            <a:pPr indent="-347345" lvl="0" marL="457200" rtl="0" algn="l">
              <a:spcBef>
                <a:spcPts val="0"/>
              </a:spcBef>
              <a:spcAft>
                <a:spcPts val="0"/>
              </a:spcAft>
              <a:buSzPct val="100000"/>
              <a:buFont typeface="Verdana"/>
              <a:buChar char="●"/>
            </a:pPr>
            <a:r>
              <a:rPr lang="en" sz="2200">
                <a:latin typeface="Verdana"/>
                <a:ea typeface="Verdana"/>
                <a:cs typeface="Verdana"/>
                <a:sym typeface="Verdana"/>
              </a:rPr>
              <a:t>Utilise Andrew as an honest broker if things get stuck</a:t>
            </a:r>
            <a:endParaRPr sz="2200">
              <a:latin typeface="Verdana"/>
              <a:ea typeface="Verdana"/>
              <a:cs typeface="Verdana"/>
              <a:sym typeface="Verdana"/>
            </a:endParaRPr>
          </a:p>
          <a:p>
            <a:pPr indent="0" lvl="0" marL="0" rtl="0" algn="l">
              <a:spcBef>
                <a:spcPts val="0"/>
              </a:spcBef>
              <a:spcAft>
                <a:spcPts val="1200"/>
              </a:spcAft>
              <a:buNone/>
            </a:pPr>
            <a:r>
              <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297" name="Shape 297"/>
        <p:cNvGrpSpPr/>
        <p:nvPr/>
      </p:nvGrpSpPr>
      <p:grpSpPr>
        <a:xfrm>
          <a:off x="0" y="0"/>
          <a:ext cx="0" cy="0"/>
          <a:chOff x="0" y="0"/>
          <a:chExt cx="0" cy="0"/>
        </a:xfrm>
      </p:grpSpPr>
      <p:sp>
        <p:nvSpPr>
          <p:cNvPr id="298" name="Google Shape;298;p55"/>
          <p:cNvSpPr txBox="1"/>
          <p:nvPr>
            <p:ph type="ctrTitle"/>
          </p:nvPr>
        </p:nvSpPr>
        <p:spPr>
          <a:xfrm>
            <a:off x="1660500" y="777600"/>
            <a:ext cx="5823000" cy="15573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sz="4000"/>
              <a:t>Dispute resolution</a:t>
            </a:r>
            <a:endParaRPr b="1" sz="4000"/>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302" name="Shape 302"/>
        <p:cNvGrpSpPr/>
        <p:nvPr/>
      </p:nvGrpSpPr>
      <p:grpSpPr>
        <a:xfrm>
          <a:off x="0" y="0"/>
          <a:ext cx="0" cy="0"/>
          <a:chOff x="0" y="0"/>
          <a:chExt cx="0" cy="0"/>
        </a:xfrm>
      </p:grpSpPr>
      <p:sp>
        <p:nvSpPr>
          <p:cNvPr id="303" name="Google Shape;303;p56"/>
          <p:cNvSpPr txBox="1"/>
          <p:nvPr>
            <p:ph type="title"/>
          </p:nvPr>
        </p:nvSpPr>
        <p:spPr>
          <a:xfrm>
            <a:off x="376675"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Verdana"/>
                <a:ea typeface="Verdana"/>
                <a:cs typeface="Verdana"/>
                <a:sym typeface="Verdana"/>
              </a:rPr>
              <a:t>Dispute</a:t>
            </a:r>
            <a:r>
              <a:rPr b="1" lang="en">
                <a:latin typeface="Verdana"/>
                <a:ea typeface="Verdana"/>
                <a:cs typeface="Verdana"/>
                <a:sym typeface="Verdana"/>
              </a:rPr>
              <a:t> resolution - what is it and why?</a:t>
            </a:r>
            <a:endParaRPr>
              <a:latin typeface="Verdana"/>
              <a:ea typeface="Verdana"/>
              <a:cs typeface="Verdana"/>
              <a:sym typeface="Verdana"/>
            </a:endParaRPr>
          </a:p>
        </p:txBody>
      </p:sp>
      <p:sp>
        <p:nvSpPr>
          <p:cNvPr id="304" name="Google Shape;304;p56"/>
          <p:cNvSpPr txBox="1"/>
          <p:nvPr>
            <p:ph idx="1" type="body"/>
          </p:nvPr>
        </p:nvSpPr>
        <p:spPr>
          <a:xfrm>
            <a:off x="376675" y="1248525"/>
            <a:ext cx="8520600" cy="3963300"/>
          </a:xfrm>
          <a:prstGeom prst="rect">
            <a:avLst/>
          </a:prstGeom>
        </p:spPr>
        <p:txBody>
          <a:bodyPr anchorCtr="0" anchor="t" bIns="91425" lIns="91425" spcFirstLastPara="1" rIns="91425" wrap="square" tIns="91425">
            <a:normAutofit/>
          </a:bodyPr>
          <a:lstStyle/>
          <a:p>
            <a:pPr indent="-368300" lvl="0" marL="457200" rtl="0" algn="l">
              <a:spcBef>
                <a:spcPts val="0"/>
              </a:spcBef>
              <a:spcAft>
                <a:spcPts val="0"/>
              </a:spcAft>
              <a:buSzPts val="2200"/>
              <a:buFont typeface="Verdana"/>
              <a:buChar char="●"/>
            </a:pPr>
            <a:r>
              <a:rPr lang="en" sz="2200">
                <a:latin typeface="Verdana"/>
                <a:ea typeface="Verdana"/>
                <a:cs typeface="Verdana"/>
                <a:sym typeface="Verdana"/>
              </a:rPr>
              <a:t>We needed a way of resolving any conflict that arose during delivery</a:t>
            </a:r>
            <a:endParaRPr sz="2200">
              <a:latin typeface="Verdana"/>
              <a:ea typeface="Verdana"/>
              <a:cs typeface="Verdana"/>
              <a:sym typeface="Verdana"/>
            </a:endParaRPr>
          </a:p>
          <a:p>
            <a:pPr indent="-368300" lvl="0" marL="457200" rtl="0" algn="l">
              <a:spcBef>
                <a:spcPts val="0"/>
              </a:spcBef>
              <a:spcAft>
                <a:spcPts val="0"/>
              </a:spcAft>
              <a:buSzPts val="2200"/>
              <a:buFont typeface="Verdana"/>
              <a:buChar char="●"/>
            </a:pPr>
            <a:r>
              <a:rPr lang="en" sz="2200">
                <a:latin typeface="Verdana"/>
                <a:ea typeface="Verdana"/>
                <a:cs typeface="Verdana"/>
                <a:sym typeface="Verdana"/>
              </a:rPr>
              <a:t>The process forms part of the sub-grant agreements</a:t>
            </a:r>
            <a:endParaRPr sz="2200">
              <a:latin typeface="Verdana"/>
              <a:ea typeface="Verdana"/>
              <a:cs typeface="Verdana"/>
              <a:sym typeface="Verdana"/>
            </a:endParaRPr>
          </a:p>
          <a:p>
            <a:pPr indent="-368300" lvl="0" marL="457200" rtl="0" algn="l">
              <a:spcBef>
                <a:spcPts val="0"/>
              </a:spcBef>
              <a:spcAft>
                <a:spcPts val="0"/>
              </a:spcAft>
              <a:buSzPts val="2200"/>
              <a:buFont typeface="Verdana"/>
              <a:buChar char="●"/>
            </a:pPr>
            <a:r>
              <a:rPr lang="en" sz="2200">
                <a:latin typeface="Verdana"/>
                <a:ea typeface="Verdana"/>
                <a:cs typeface="Verdana"/>
                <a:sym typeface="Verdana"/>
              </a:rPr>
              <a:t>It is build around four key principles (next slide) </a:t>
            </a:r>
            <a:endParaRPr sz="2200">
              <a:latin typeface="Verdana"/>
              <a:ea typeface="Verdana"/>
              <a:cs typeface="Verdana"/>
              <a:sym typeface="Verdana"/>
            </a:endParaRPr>
          </a:p>
          <a:p>
            <a:pPr indent="-368300" lvl="0" marL="457200" rtl="0" algn="l">
              <a:spcBef>
                <a:spcPts val="0"/>
              </a:spcBef>
              <a:spcAft>
                <a:spcPts val="0"/>
              </a:spcAft>
              <a:buSzPts val="2200"/>
              <a:buFont typeface="Verdana"/>
              <a:buChar char="●"/>
            </a:pPr>
            <a:r>
              <a:rPr lang="en" sz="2200">
                <a:latin typeface="Verdana"/>
                <a:ea typeface="Verdana"/>
                <a:cs typeface="Verdana"/>
                <a:sym typeface="Verdana"/>
              </a:rPr>
              <a:t>We co-designed together</a:t>
            </a:r>
            <a:endParaRPr sz="2200">
              <a:latin typeface="Verdana"/>
              <a:ea typeface="Verdana"/>
              <a:cs typeface="Verdana"/>
              <a:sym typeface="Verdana"/>
            </a:endParaRPr>
          </a:p>
          <a:p>
            <a:pPr indent="-368300" lvl="0" marL="457200" rtl="0" algn="l">
              <a:spcBef>
                <a:spcPts val="0"/>
              </a:spcBef>
              <a:spcAft>
                <a:spcPts val="0"/>
              </a:spcAft>
              <a:buSzPts val="2200"/>
              <a:buFont typeface="Verdana"/>
              <a:buChar char="●"/>
            </a:pPr>
            <a:r>
              <a:rPr lang="en" sz="2200">
                <a:latin typeface="Verdana"/>
                <a:ea typeface="Verdana"/>
                <a:cs typeface="Verdana"/>
                <a:sym typeface="Verdana"/>
              </a:rPr>
              <a:t>It advocates solving locally, then regionally, the nationally</a:t>
            </a:r>
            <a:endParaRPr sz="2200">
              <a:latin typeface="Verdana"/>
              <a:ea typeface="Verdana"/>
              <a:cs typeface="Verdana"/>
              <a:sym typeface="Verdana"/>
            </a:endParaRPr>
          </a:p>
          <a:p>
            <a:pPr indent="-368300" lvl="0" marL="457200" rtl="0" algn="l">
              <a:spcBef>
                <a:spcPts val="0"/>
              </a:spcBef>
              <a:spcAft>
                <a:spcPts val="0"/>
              </a:spcAft>
              <a:buSzPts val="2200"/>
              <a:buFont typeface="Verdana"/>
              <a:buChar char="●"/>
            </a:pPr>
            <a:r>
              <a:rPr lang="en" sz="2200">
                <a:latin typeface="Verdana"/>
                <a:ea typeface="Verdana"/>
                <a:cs typeface="Verdana"/>
                <a:sym typeface="Verdana"/>
              </a:rPr>
              <a:t>We imaged as many scenarios we might encounter!</a:t>
            </a:r>
            <a:endParaRPr sz="2200">
              <a:latin typeface="Verdana"/>
              <a:ea typeface="Verdana"/>
              <a:cs typeface="Verdana"/>
              <a:sym typeface="Verdana"/>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308" name="Shape 308"/>
        <p:cNvGrpSpPr/>
        <p:nvPr/>
      </p:nvGrpSpPr>
      <p:grpSpPr>
        <a:xfrm>
          <a:off x="0" y="0"/>
          <a:ext cx="0" cy="0"/>
          <a:chOff x="0" y="0"/>
          <a:chExt cx="0" cy="0"/>
        </a:xfrm>
      </p:grpSpPr>
      <p:sp>
        <p:nvSpPr>
          <p:cNvPr id="309" name="Google Shape;309;p57"/>
          <p:cNvSpPr txBox="1"/>
          <p:nvPr>
            <p:ph type="title"/>
          </p:nvPr>
        </p:nvSpPr>
        <p:spPr>
          <a:xfrm>
            <a:off x="376675"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latin typeface="Verdana"/>
                <a:ea typeface="Verdana"/>
                <a:cs typeface="Verdana"/>
                <a:sym typeface="Verdana"/>
              </a:rPr>
              <a:t>Dispute resolution - core principles</a:t>
            </a:r>
            <a:endParaRPr>
              <a:latin typeface="Verdana"/>
              <a:ea typeface="Verdana"/>
              <a:cs typeface="Verdana"/>
              <a:sym typeface="Verdana"/>
            </a:endParaRPr>
          </a:p>
        </p:txBody>
      </p:sp>
      <p:sp>
        <p:nvSpPr>
          <p:cNvPr id="310" name="Google Shape;310;p57"/>
          <p:cNvSpPr txBox="1"/>
          <p:nvPr>
            <p:ph idx="1" type="body"/>
          </p:nvPr>
        </p:nvSpPr>
        <p:spPr>
          <a:xfrm>
            <a:off x="376675" y="1248525"/>
            <a:ext cx="8520600" cy="3963300"/>
          </a:xfrm>
          <a:prstGeom prst="rect">
            <a:avLst/>
          </a:prstGeom>
        </p:spPr>
        <p:txBody>
          <a:bodyPr anchorCtr="0" anchor="t" bIns="91425" lIns="91425" spcFirstLastPara="1" rIns="91425" wrap="square" tIns="91425">
            <a:normAutofit/>
          </a:bodyPr>
          <a:lstStyle/>
          <a:p>
            <a:pPr indent="-323850" lvl="0" marL="457200" rtl="0" algn="l">
              <a:spcBef>
                <a:spcPts val="0"/>
              </a:spcBef>
              <a:spcAft>
                <a:spcPts val="0"/>
              </a:spcAft>
              <a:buSzPts val="1500"/>
              <a:buFont typeface="Verdana"/>
              <a:buChar char="●"/>
            </a:pPr>
            <a:r>
              <a:rPr b="1" lang="en" sz="1500">
                <a:latin typeface="Verdana"/>
                <a:ea typeface="Verdana"/>
                <a:cs typeface="Verdana"/>
                <a:sym typeface="Verdana"/>
              </a:rPr>
              <a:t>Governance led -</a:t>
            </a:r>
            <a:r>
              <a:rPr lang="en" sz="1500">
                <a:latin typeface="Verdana"/>
                <a:ea typeface="Verdana"/>
                <a:cs typeface="Verdana"/>
                <a:sym typeface="Verdana"/>
              </a:rPr>
              <a:t> ultimately an individual Trustee Board who is a lead LCA are solely responsible for the governance and management of funds for the Single Advice Fund. Specifically the Dispute Resolution Panel can only make recommendations to the Board.</a:t>
            </a:r>
            <a:endParaRPr sz="1500">
              <a:latin typeface="Verdana"/>
              <a:ea typeface="Verdana"/>
              <a:cs typeface="Verdana"/>
              <a:sym typeface="Verdana"/>
            </a:endParaRPr>
          </a:p>
          <a:p>
            <a:pPr indent="-323850" lvl="0" marL="457200" rtl="0" algn="l">
              <a:spcBef>
                <a:spcPts val="0"/>
              </a:spcBef>
              <a:spcAft>
                <a:spcPts val="0"/>
              </a:spcAft>
              <a:buSzPts val="1500"/>
              <a:buFont typeface="Verdana"/>
              <a:buChar char="●"/>
            </a:pPr>
            <a:r>
              <a:rPr b="1" lang="en" sz="1500">
                <a:latin typeface="Verdana"/>
                <a:ea typeface="Verdana"/>
                <a:cs typeface="Verdana"/>
                <a:sym typeface="Verdana"/>
              </a:rPr>
              <a:t>Open, equitable and transparent - </a:t>
            </a:r>
            <a:r>
              <a:rPr lang="en" sz="1500">
                <a:latin typeface="Verdana"/>
                <a:ea typeface="Verdana"/>
                <a:cs typeface="Verdana"/>
                <a:sym typeface="Verdana"/>
              </a:rPr>
              <a:t>both lead organisations and delivery partners are committed to being open and transparent with each other and treating each other with dignity and respect. Specifically the Dispute Resolution Panel can make recommendations impacting either party.</a:t>
            </a:r>
            <a:endParaRPr sz="1500">
              <a:latin typeface="Verdana"/>
              <a:ea typeface="Verdana"/>
              <a:cs typeface="Verdana"/>
              <a:sym typeface="Verdana"/>
            </a:endParaRPr>
          </a:p>
          <a:p>
            <a:pPr indent="-323850" lvl="0" marL="457200" rtl="0" algn="l">
              <a:spcBef>
                <a:spcPts val="0"/>
              </a:spcBef>
              <a:spcAft>
                <a:spcPts val="0"/>
              </a:spcAft>
              <a:buSzPts val="1500"/>
              <a:buFont typeface="Verdana"/>
              <a:buChar char="●"/>
            </a:pPr>
            <a:r>
              <a:rPr b="1" lang="en" sz="1500">
                <a:latin typeface="Verdana"/>
                <a:ea typeface="Verdana"/>
                <a:cs typeface="Verdana"/>
                <a:sym typeface="Verdana"/>
              </a:rPr>
              <a:t>Positive intent -</a:t>
            </a:r>
            <a:r>
              <a:rPr lang="en" sz="1500">
                <a:latin typeface="Verdana"/>
                <a:ea typeface="Verdana"/>
                <a:cs typeface="Verdana"/>
                <a:sym typeface="Verdana"/>
              </a:rPr>
              <a:t> things go awry all the time, the nature of the sector we operate in both at a micro and macro level means each organisation will constantly be buffeted. Specifically the Dispute Resolution Panel will be seeking to work with all parties involved to seek a resolution.</a:t>
            </a:r>
            <a:endParaRPr sz="1500">
              <a:latin typeface="Verdana"/>
              <a:ea typeface="Verdana"/>
              <a:cs typeface="Verdana"/>
              <a:sym typeface="Verdana"/>
            </a:endParaRPr>
          </a:p>
          <a:p>
            <a:pPr indent="-323850" lvl="0" marL="457200" rtl="0" algn="l">
              <a:spcBef>
                <a:spcPts val="0"/>
              </a:spcBef>
              <a:spcAft>
                <a:spcPts val="0"/>
              </a:spcAft>
              <a:buSzPts val="1500"/>
              <a:buFont typeface="Verdana"/>
              <a:buChar char="●"/>
            </a:pPr>
            <a:r>
              <a:rPr b="1" lang="en" sz="1500">
                <a:latin typeface="Verdana"/>
                <a:ea typeface="Verdana"/>
                <a:cs typeface="Verdana"/>
                <a:sym typeface="Verdana"/>
              </a:rPr>
              <a:t>Evidence led - </a:t>
            </a:r>
            <a:r>
              <a:rPr lang="en" sz="1500">
                <a:latin typeface="Verdana"/>
                <a:ea typeface="Verdana"/>
                <a:cs typeface="Verdana"/>
                <a:sym typeface="Verdana"/>
              </a:rPr>
              <a:t>the process and ultimately the Panel will focus on the evidence available in order to be able to make a decision.</a:t>
            </a:r>
            <a:endParaRPr sz="2600">
              <a:latin typeface="Verdana"/>
              <a:ea typeface="Verdana"/>
              <a:cs typeface="Verdana"/>
              <a:sym typeface="Verdana"/>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314" name="Shape 314"/>
        <p:cNvGrpSpPr/>
        <p:nvPr/>
      </p:nvGrpSpPr>
      <p:grpSpPr>
        <a:xfrm>
          <a:off x="0" y="0"/>
          <a:ext cx="0" cy="0"/>
          <a:chOff x="0" y="0"/>
          <a:chExt cx="0" cy="0"/>
        </a:xfrm>
      </p:grpSpPr>
      <p:sp>
        <p:nvSpPr>
          <p:cNvPr id="315" name="Google Shape;315;p58"/>
          <p:cNvSpPr txBox="1"/>
          <p:nvPr>
            <p:ph type="title"/>
          </p:nvPr>
        </p:nvSpPr>
        <p:spPr>
          <a:xfrm>
            <a:off x="311700" y="483000"/>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800"/>
              </a:spcAft>
              <a:buSzPts val="1100"/>
              <a:buNone/>
            </a:pPr>
            <a:r>
              <a:rPr b="1" lang="en" sz="2400">
                <a:solidFill>
                  <a:srgbClr val="1A1A1A"/>
                </a:solidFill>
                <a:latin typeface="Verdana"/>
                <a:ea typeface="Verdana"/>
                <a:cs typeface="Verdana"/>
                <a:sym typeface="Verdana"/>
              </a:rPr>
              <a:t>Table exercise</a:t>
            </a:r>
            <a:endParaRPr b="1" sz="2400"/>
          </a:p>
        </p:txBody>
      </p:sp>
      <p:sp>
        <p:nvSpPr>
          <p:cNvPr id="316" name="Google Shape;316;p58"/>
          <p:cNvSpPr txBox="1"/>
          <p:nvPr/>
        </p:nvSpPr>
        <p:spPr>
          <a:xfrm>
            <a:off x="450600" y="1241925"/>
            <a:ext cx="7583400" cy="3264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000">
                <a:solidFill>
                  <a:schemeClr val="dk2"/>
                </a:solidFill>
                <a:latin typeface="Verdana"/>
                <a:ea typeface="Verdana"/>
                <a:cs typeface="Verdana"/>
                <a:sym typeface="Verdana"/>
              </a:rPr>
              <a:t>On your tables, discuss;</a:t>
            </a:r>
            <a:endParaRPr sz="2000">
              <a:solidFill>
                <a:schemeClr val="dk2"/>
              </a:solidFill>
              <a:latin typeface="Verdana"/>
              <a:ea typeface="Verdana"/>
              <a:cs typeface="Verdana"/>
              <a:sym typeface="Verdana"/>
            </a:endParaRPr>
          </a:p>
          <a:p>
            <a:pPr indent="0" lvl="0" marL="0" rtl="0" algn="l">
              <a:spcBef>
                <a:spcPts val="0"/>
              </a:spcBef>
              <a:spcAft>
                <a:spcPts val="0"/>
              </a:spcAft>
              <a:buNone/>
            </a:pPr>
            <a:r>
              <a:t/>
            </a:r>
            <a:endParaRPr sz="2000">
              <a:solidFill>
                <a:schemeClr val="dk2"/>
              </a:solidFill>
              <a:latin typeface="Verdana"/>
              <a:ea typeface="Verdana"/>
              <a:cs typeface="Verdana"/>
              <a:sym typeface="Verdana"/>
            </a:endParaRPr>
          </a:p>
          <a:p>
            <a:pPr indent="-355600" lvl="0" marL="457200" rtl="0" algn="l">
              <a:spcBef>
                <a:spcPts val="0"/>
              </a:spcBef>
              <a:spcAft>
                <a:spcPts val="0"/>
              </a:spcAft>
              <a:buClr>
                <a:schemeClr val="dk2"/>
              </a:buClr>
              <a:buSzPts val="2000"/>
              <a:buFont typeface="Verdana"/>
              <a:buChar char="●"/>
            </a:pPr>
            <a:r>
              <a:rPr lang="en" sz="2000">
                <a:solidFill>
                  <a:schemeClr val="dk2"/>
                </a:solidFill>
                <a:latin typeface="Verdana"/>
                <a:ea typeface="Verdana"/>
                <a:cs typeface="Verdana"/>
                <a:sym typeface="Verdana"/>
              </a:rPr>
              <a:t>What does collaboration and working together feel like in your regional area?</a:t>
            </a:r>
            <a:endParaRPr sz="2000">
              <a:solidFill>
                <a:schemeClr val="dk2"/>
              </a:solidFill>
              <a:latin typeface="Verdana"/>
              <a:ea typeface="Verdana"/>
              <a:cs typeface="Verdana"/>
              <a:sym typeface="Verdana"/>
            </a:endParaRPr>
          </a:p>
          <a:p>
            <a:pPr indent="-355600" lvl="0" marL="457200" rtl="0" algn="l">
              <a:spcBef>
                <a:spcPts val="0"/>
              </a:spcBef>
              <a:spcAft>
                <a:spcPts val="0"/>
              </a:spcAft>
              <a:buClr>
                <a:schemeClr val="dk2"/>
              </a:buClr>
              <a:buSzPts val="2000"/>
              <a:buFont typeface="Verdana"/>
              <a:buChar char="●"/>
            </a:pPr>
            <a:r>
              <a:rPr lang="en" sz="2000">
                <a:solidFill>
                  <a:schemeClr val="dk2"/>
                </a:solidFill>
                <a:latin typeface="Verdana"/>
                <a:ea typeface="Verdana"/>
                <a:cs typeface="Verdana"/>
                <a:sym typeface="Verdana"/>
              </a:rPr>
              <a:t>Are there any tips, tricks and approaches you have utilised locally that have worked for you?</a:t>
            </a:r>
            <a:endParaRPr sz="2000">
              <a:solidFill>
                <a:schemeClr val="dk2"/>
              </a:solidFill>
              <a:latin typeface="Verdana"/>
              <a:ea typeface="Verdana"/>
              <a:cs typeface="Verdana"/>
              <a:sym typeface="Verdana"/>
            </a:endParaRPr>
          </a:p>
          <a:p>
            <a:pPr indent="-355600" lvl="0" marL="457200" rtl="0" algn="l">
              <a:spcBef>
                <a:spcPts val="0"/>
              </a:spcBef>
              <a:spcAft>
                <a:spcPts val="0"/>
              </a:spcAft>
              <a:buClr>
                <a:schemeClr val="dk2"/>
              </a:buClr>
              <a:buSzPts val="2000"/>
              <a:buFont typeface="Verdana"/>
              <a:buChar char="●"/>
            </a:pPr>
            <a:r>
              <a:rPr lang="en" sz="2000">
                <a:solidFill>
                  <a:schemeClr val="dk2"/>
                </a:solidFill>
                <a:latin typeface="Verdana"/>
                <a:ea typeface="Verdana"/>
                <a:cs typeface="Verdana"/>
                <a:sym typeface="Verdana"/>
              </a:rPr>
              <a:t>Any reflections on what we have covered this morning</a:t>
            </a:r>
            <a:endParaRPr sz="2000">
              <a:solidFill>
                <a:schemeClr val="dk2"/>
              </a:solidFill>
              <a:latin typeface="Verdana"/>
              <a:ea typeface="Verdana"/>
              <a:cs typeface="Verdana"/>
              <a:sym typeface="Verdana"/>
            </a:endParaRPr>
          </a:p>
          <a:p>
            <a:pPr indent="0" lvl="0" marL="0" rtl="0" algn="l">
              <a:spcBef>
                <a:spcPts val="0"/>
              </a:spcBef>
              <a:spcAft>
                <a:spcPts val="0"/>
              </a:spcAft>
              <a:buNone/>
            </a:pPr>
            <a:r>
              <a:t/>
            </a:r>
            <a:endParaRPr sz="2000">
              <a:solidFill>
                <a:schemeClr val="dk2"/>
              </a:solidFill>
              <a:latin typeface="Verdana"/>
              <a:ea typeface="Verdana"/>
              <a:cs typeface="Verdana"/>
              <a:sym typeface="Verdana"/>
            </a:endParaRPr>
          </a:p>
          <a:p>
            <a:pPr indent="0" lvl="0" marL="0" rtl="0" algn="l">
              <a:spcBef>
                <a:spcPts val="0"/>
              </a:spcBef>
              <a:spcAft>
                <a:spcPts val="0"/>
              </a:spcAft>
              <a:buNone/>
            </a:pPr>
            <a:r>
              <a:t/>
            </a:r>
            <a:endParaRPr sz="2000">
              <a:solidFill>
                <a:schemeClr val="dk2"/>
              </a:solidFill>
              <a:latin typeface="Verdana"/>
              <a:ea typeface="Verdana"/>
              <a:cs typeface="Verdana"/>
              <a:sym typeface="Verdana"/>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320" name="Shape 320"/>
        <p:cNvGrpSpPr/>
        <p:nvPr/>
      </p:nvGrpSpPr>
      <p:grpSpPr>
        <a:xfrm>
          <a:off x="0" y="0"/>
          <a:ext cx="0" cy="0"/>
          <a:chOff x="0" y="0"/>
          <a:chExt cx="0" cy="0"/>
        </a:xfrm>
      </p:grpSpPr>
      <p:sp>
        <p:nvSpPr>
          <p:cNvPr id="321" name="Google Shape;321;p59"/>
          <p:cNvSpPr txBox="1"/>
          <p:nvPr>
            <p:ph type="title"/>
          </p:nvPr>
        </p:nvSpPr>
        <p:spPr>
          <a:xfrm>
            <a:off x="399625" y="570925"/>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800"/>
              </a:spcAft>
              <a:buSzPts val="1100"/>
              <a:buNone/>
            </a:pPr>
            <a:r>
              <a:rPr b="1" lang="en" sz="2400">
                <a:solidFill>
                  <a:srgbClr val="1A1A1A"/>
                </a:solidFill>
                <a:latin typeface="Verdana"/>
                <a:ea typeface="Verdana"/>
                <a:cs typeface="Verdana"/>
                <a:sym typeface="Verdana"/>
              </a:rPr>
              <a:t>Feedback - and any further questions/actions arising</a:t>
            </a:r>
            <a:endParaRPr b="1" sz="2400"/>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325" name="Shape 325"/>
        <p:cNvGrpSpPr/>
        <p:nvPr/>
      </p:nvGrpSpPr>
      <p:grpSpPr>
        <a:xfrm>
          <a:off x="0" y="0"/>
          <a:ext cx="0" cy="0"/>
          <a:chOff x="0" y="0"/>
          <a:chExt cx="0" cy="0"/>
        </a:xfrm>
      </p:grpSpPr>
      <p:sp>
        <p:nvSpPr>
          <p:cNvPr id="326" name="Google Shape;326;p60"/>
          <p:cNvSpPr txBox="1"/>
          <p:nvPr>
            <p:ph type="title"/>
          </p:nvPr>
        </p:nvSpPr>
        <p:spPr>
          <a:xfrm>
            <a:off x="443575" y="1933725"/>
            <a:ext cx="8520600" cy="5727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800"/>
              </a:spcAft>
              <a:buSzPts val="1100"/>
              <a:buNone/>
            </a:pPr>
            <a:r>
              <a:rPr b="1" lang="en" sz="2400">
                <a:solidFill>
                  <a:srgbClr val="1A1A1A"/>
                </a:solidFill>
                <a:latin typeface="Verdana"/>
                <a:ea typeface="Verdana"/>
                <a:cs typeface="Verdana"/>
                <a:sym typeface="Verdana"/>
              </a:rPr>
              <a:t>Thank you!</a:t>
            </a:r>
            <a:endParaRPr b="1" sz="2400"/>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0" name="Shape 330"/>
        <p:cNvGrpSpPr/>
        <p:nvPr/>
      </p:nvGrpSpPr>
      <p:grpSpPr>
        <a:xfrm>
          <a:off x="0" y="0"/>
          <a:ext cx="0" cy="0"/>
          <a:chOff x="0" y="0"/>
          <a:chExt cx="0" cy="0"/>
        </a:xfrm>
      </p:grpSpPr>
      <p:sp>
        <p:nvSpPr>
          <p:cNvPr id="331" name="Google Shape;331;p6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332" name="Google Shape;332;p6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80" name="Shape 80"/>
        <p:cNvGrpSpPr/>
        <p:nvPr/>
      </p:nvGrpSpPr>
      <p:grpSpPr>
        <a:xfrm>
          <a:off x="0" y="0"/>
          <a:ext cx="0" cy="0"/>
          <a:chOff x="0" y="0"/>
          <a:chExt cx="0" cy="0"/>
        </a:xfrm>
      </p:grpSpPr>
      <p:sp>
        <p:nvSpPr>
          <p:cNvPr id="81" name="Google Shape;81;p18"/>
          <p:cNvSpPr txBox="1"/>
          <p:nvPr>
            <p:ph type="title"/>
          </p:nvPr>
        </p:nvSpPr>
        <p:spPr>
          <a:xfrm>
            <a:off x="175800" y="488975"/>
            <a:ext cx="879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11"/>
              <a:t>Background to our </a:t>
            </a:r>
            <a:r>
              <a:rPr b="1" lang="en" sz="2811"/>
              <a:t>journey</a:t>
            </a:r>
            <a:r>
              <a:rPr b="1" lang="en" sz="2811"/>
              <a:t> together</a:t>
            </a:r>
            <a:endParaRPr b="1" sz="2811"/>
          </a:p>
        </p:txBody>
      </p:sp>
      <p:sp>
        <p:nvSpPr>
          <p:cNvPr id="82" name="Google Shape;82;p18"/>
          <p:cNvSpPr txBox="1"/>
          <p:nvPr/>
        </p:nvSpPr>
        <p:spPr>
          <a:xfrm>
            <a:off x="417625" y="1329825"/>
            <a:ext cx="7989900" cy="3231300"/>
          </a:xfrm>
          <a:prstGeom prst="rect">
            <a:avLst/>
          </a:prstGeom>
          <a:noFill/>
          <a:ln>
            <a:noFill/>
          </a:ln>
        </p:spPr>
        <p:txBody>
          <a:bodyPr anchorCtr="0" anchor="t" bIns="91425" lIns="91425" spcFirstLastPara="1" rIns="91425" wrap="square" tIns="91425">
            <a:noAutofit/>
          </a:bodyPr>
          <a:lstStyle/>
          <a:p>
            <a:pPr indent="-342900" lvl="0" marL="457200" rtl="0" algn="l">
              <a:spcBef>
                <a:spcPts val="0"/>
              </a:spcBef>
              <a:spcAft>
                <a:spcPts val="0"/>
              </a:spcAft>
              <a:buClr>
                <a:schemeClr val="dk2"/>
              </a:buClr>
              <a:buSzPts val="1800"/>
              <a:buFont typeface="Verdana"/>
              <a:buChar char="●"/>
            </a:pPr>
            <a:r>
              <a:rPr lang="en" sz="1800">
                <a:solidFill>
                  <a:schemeClr val="dk2"/>
                </a:solidFill>
                <a:latin typeface="Verdana"/>
                <a:ea typeface="Verdana"/>
                <a:cs typeface="Verdana"/>
                <a:sym typeface="Verdana"/>
              </a:rPr>
              <a:t>Pre 2019, funding from Welsh Government was largely not competitively commissioned</a:t>
            </a:r>
            <a:endParaRPr sz="1800">
              <a:solidFill>
                <a:schemeClr val="dk2"/>
              </a:solidFill>
              <a:latin typeface="Verdana"/>
              <a:ea typeface="Verdana"/>
              <a:cs typeface="Verdana"/>
              <a:sym typeface="Verdana"/>
            </a:endParaRPr>
          </a:p>
          <a:p>
            <a:pPr indent="-342900" lvl="0" marL="457200" rtl="0" algn="l">
              <a:spcBef>
                <a:spcPts val="0"/>
              </a:spcBef>
              <a:spcAft>
                <a:spcPts val="0"/>
              </a:spcAft>
              <a:buClr>
                <a:schemeClr val="dk2"/>
              </a:buClr>
              <a:buSzPts val="1800"/>
              <a:buFont typeface="Verdana"/>
              <a:buChar char="●"/>
            </a:pPr>
            <a:r>
              <a:rPr lang="en" sz="1800">
                <a:solidFill>
                  <a:schemeClr val="dk2"/>
                </a:solidFill>
                <a:latin typeface="Verdana"/>
                <a:ea typeface="Verdana"/>
                <a:cs typeface="Verdana"/>
                <a:sym typeface="Verdana"/>
              </a:rPr>
              <a:t>That changed in 2019, when all of the WG funding pots were merged into one fund (the Single Advice Fund - SAF) and competitively commissioned</a:t>
            </a:r>
            <a:endParaRPr sz="1800">
              <a:solidFill>
                <a:schemeClr val="dk2"/>
              </a:solidFill>
              <a:latin typeface="Verdana"/>
              <a:ea typeface="Verdana"/>
              <a:cs typeface="Verdana"/>
              <a:sym typeface="Verdana"/>
            </a:endParaRPr>
          </a:p>
          <a:p>
            <a:pPr indent="-342900" lvl="0" marL="457200" rtl="0" algn="l">
              <a:spcBef>
                <a:spcPts val="0"/>
              </a:spcBef>
              <a:spcAft>
                <a:spcPts val="0"/>
              </a:spcAft>
              <a:buClr>
                <a:schemeClr val="dk2"/>
              </a:buClr>
              <a:buSzPts val="1800"/>
              <a:buFont typeface="Verdana"/>
              <a:buChar char="●"/>
            </a:pPr>
            <a:r>
              <a:rPr lang="en" sz="1800">
                <a:solidFill>
                  <a:schemeClr val="dk2"/>
                </a:solidFill>
                <a:latin typeface="Verdana"/>
                <a:ea typeface="Verdana"/>
                <a:cs typeface="Verdana"/>
                <a:sym typeface="Verdana"/>
              </a:rPr>
              <a:t>Citizens Advice led the bidding process, including </a:t>
            </a:r>
            <a:r>
              <a:rPr lang="en" sz="1800">
                <a:solidFill>
                  <a:schemeClr val="dk2"/>
                </a:solidFill>
                <a:latin typeface="Verdana"/>
                <a:ea typeface="Verdana"/>
                <a:cs typeface="Verdana"/>
                <a:sym typeface="Verdana"/>
              </a:rPr>
              <a:t>preparing</a:t>
            </a:r>
            <a:r>
              <a:rPr lang="en" sz="1800">
                <a:solidFill>
                  <a:schemeClr val="dk2"/>
                </a:solidFill>
                <a:latin typeface="Verdana"/>
                <a:ea typeface="Verdana"/>
                <a:cs typeface="Verdana"/>
                <a:sym typeface="Verdana"/>
              </a:rPr>
              <a:t> and submitting the bids</a:t>
            </a:r>
            <a:endParaRPr sz="1800">
              <a:solidFill>
                <a:schemeClr val="dk2"/>
              </a:solidFill>
              <a:latin typeface="Verdana"/>
              <a:ea typeface="Verdana"/>
              <a:cs typeface="Verdana"/>
              <a:sym typeface="Verdana"/>
            </a:endParaRPr>
          </a:p>
          <a:p>
            <a:pPr indent="-342900" lvl="0" marL="457200" rtl="0" algn="l">
              <a:spcBef>
                <a:spcPts val="0"/>
              </a:spcBef>
              <a:spcAft>
                <a:spcPts val="0"/>
              </a:spcAft>
              <a:buClr>
                <a:schemeClr val="dk2"/>
              </a:buClr>
              <a:buSzPts val="1800"/>
              <a:buFont typeface="Verdana"/>
              <a:buChar char="●"/>
            </a:pPr>
            <a:r>
              <a:rPr lang="en" sz="1800">
                <a:solidFill>
                  <a:schemeClr val="dk2"/>
                </a:solidFill>
                <a:latin typeface="Verdana"/>
                <a:ea typeface="Verdana"/>
                <a:cs typeface="Verdana"/>
                <a:sym typeface="Verdana"/>
              </a:rPr>
              <a:t>The bid was successful, with Citizens Advice managing the sub-granting/management of the service</a:t>
            </a:r>
            <a:endParaRPr sz="1800">
              <a:solidFill>
                <a:schemeClr val="dk2"/>
              </a:solidFill>
              <a:latin typeface="Verdana"/>
              <a:ea typeface="Verdana"/>
              <a:cs typeface="Verdana"/>
              <a:sym typeface="Verdana"/>
            </a:endParaRPr>
          </a:p>
          <a:p>
            <a:pPr indent="0" lvl="0" marL="0" rtl="0" algn="l">
              <a:spcBef>
                <a:spcPts val="0"/>
              </a:spcBef>
              <a:spcAft>
                <a:spcPts val="0"/>
              </a:spcAft>
              <a:buNone/>
            </a:pPr>
            <a:r>
              <a:t/>
            </a:r>
            <a:endParaRPr sz="1800">
              <a:solidFill>
                <a:schemeClr val="dk2"/>
              </a:solidFill>
              <a:latin typeface="Verdana"/>
              <a:ea typeface="Verdana"/>
              <a:cs typeface="Verdana"/>
              <a:sym typeface="Verdana"/>
            </a:endParaRPr>
          </a:p>
          <a:p>
            <a:pPr indent="0" lvl="0" marL="0" rtl="0" algn="l">
              <a:spcBef>
                <a:spcPts val="0"/>
              </a:spcBef>
              <a:spcAft>
                <a:spcPts val="0"/>
              </a:spcAft>
              <a:buNone/>
            </a:pPr>
            <a:r>
              <a:rPr lang="en" sz="1800">
                <a:solidFill>
                  <a:schemeClr val="dk2"/>
                </a:solidFill>
                <a:latin typeface="Verdana"/>
                <a:ea typeface="Verdana"/>
                <a:cs typeface="Verdana"/>
                <a:sym typeface="Verdana"/>
              </a:rPr>
              <a:t>But…</a:t>
            </a:r>
            <a:endParaRPr sz="1800">
              <a:solidFill>
                <a:schemeClr val="dk2"/>
              </a:solidFill>
              <a:latin typeface="Verdana"/>
              <a:ea typeface="Verdana"/>
              <a:cs typeface="Verdana"/>
              <a:sym typeface="Verdan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86" name="Shape 86"/>
        <p:cNvGrpSpPr/>
        <p:nvPr/>
      </p:nvGrpSpPr>
      <p:grpSpPr>
        <a:xfrm>
          <a:off x="0" y="0"/>
          <a:ext cx="0" cy="0"/>
          <a:chOff x="0" y="0"/>
          <a:chExt cx="0" cy="0"/>
        </a:xfrm>
      </p:grpSpPr>
      <p:sp>
        <p:nvSpPr>
          <p:cNvPr id="87" name="Google Shape;87;p19"/>
          <p:cNvSpPr txBox="1"/>
          <p:nvPr>
            <p:ph type="title"/>
          </p:nvPr>
        </p:nvSpPr>
        <p:spPr>
          <a:xfrm>
            <a:off x="208825" y="445025"/>
            <a:ext cx="879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11"/>
              <a:t>We had funding success - but it left a legacy…</a:t>
            </a:r>
            <a:endParaRPr b="1" sz="2811"/>
          </a:p>
        </p:txBody>
      </p:sp>
      <p:sp>
        <p:nvSpPr>
          <p:cNvPr id="88" name="Google Shape;88;p19"/>
          <p:cNvSpPr txBox="1"/>
          <p:nvPr>
            <p:ph idx="1" type="body"/>
          </p:nvPr>
        </p:nvSpPr>
        <p:spPr>
          <a:xfrm>
            <a:off x="311700" y="1186950"/>
            <a:ext cx="8520600" cy="3749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latin typeface="Verdana"/>
                <a:ea typeface="Verdana"/>
                <a:cs typeface="Verdana"/>
                <a:sym typeface="Verdana"/>
              </a:rPr>
              <a:t>The bidding process was really challenging, as CEOs we felt:</a:t>
            </a:r>
            <a:endParaRPr>
              <a:latin typeface="Verdana"/>
              <a:ea typeface="Verdana"/>
              <a:cs typeface="Verdana"/>
              <a:sym typeface="Verdana"/>
            </a:endParaRPr>
          </a:p>
          <a:p>
            <a:pPr indent="0" lvl="0" marL="0" rtl="0" algn="l">
              <a:spcBef>
                <a:spcPts val="0"/>
              </a:spcBef>
              <a:spcAft>
                <a:spcPts val="0"/>
              </a:spcAft>
              <a:buClr>
                <a:schemeClr val="dk1"/>
              </a:buClr>
              <a:buSzPts val="1100"/>
              <a:buFont typeface="Arial"/>
              <a:buNone/>
            </a:pPr>
            <a:r>
              <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Unempowered by the process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There was a lack of understanding on what we all did locally and the knowledge of the funder and our clients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Deep concern about the financial </a:t>
            </a:r>
            <a:r>
              <a:rPr lang="en">
                <a:latin typeface="Verdana"/>
                <a:ea typeface="Verdana"/>
                <a:cs typeface="Verdana"/>
                <a:sym typeface="Verdana"/>
              </a:rPr>
              <a:t>construction</a:t>
            </a:r>
            <a:r>
              <a:rPr lang="en">
                <a:latin typeface="Verdana"/>
                <a:ea typeface="Verdana"/>
                <a:cs typeface="Verdana"/>
                <a:sym typeface="Verdana"/>
              </a:rPr>
              <a:t> and outcome of the bid; how much funding was not going to the frontline and was flowing out of Wales into England</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Done to, not worked with</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92" name="Shape 92"/>
        <p:cNvGrpSpPr/>
        <p:nvPr/>
      </p:nvGrpSpPr>
      <p:grpSpPr>
        <a:xfrm>
          <a:off x="0" y="0"/>
          <a:ext cx="0" cy="0"/>
          <a:chOff x="0" y="0"/>
          <a:chExt cx="0" cy="0"/>
        </a:xfrm>
      </p:grpSpPr>
      <p:sp>
        <p:nvSpPr>
          <p:cNvPr id="93" name="Google Shape;93;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This led to… </a:t>
            </a:r>
            <a:endParaRPr b="1" sz="2920"/>
          </a:p>
        </p:txBody>
      </p:sp>
      <p:sp>
        <p:nvSpPr>
          <p:cNvPr id="94" name="Google Shape;94;p20"/>
          <p:cNvSpPr txBox="1"/>
          <p:nvPr>
            <p:ph idx="1" type="body"/>
          </p:nvPr>
        </p:nvSpPr>
        <p:spPr>
          <a:xfrm>
            <a:off x="311700" y="1438225"/>
            <a:ext cx="8520600" cy="3771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latin typeface="Verdana"/>
                <a:ea typeface="Verdana"/>
                <a:cs typeface="Verdana"/>
                <a:sym typeface="Verdana"/>
              </a:rPr>
              <a:t>Citizens Advice </a:t>
            </a:r>
            <a:r>
              <a:rPr lang="en">
                <a:latin typeface="Verdana"/>
                <a:ea typeface="Verdana"/>
                <a:cs typeface="Verdana"/>
                <a:sym typeface="Verdana"/>
              </a:rPr>
              <a:t>commissioning</a:t>
            </a:r>
            <a:r>
              <a:rPr lang="en">
                <a:latin typeface="Verdana"/>
                <a:ea typeface="Verdana"/>
                <a:cs typeface="Verdana"/>
                <a:sym typeface="Verdana"/>
              </a:rPr>
              <a:t> a review of the bidding process/the successful bids by an external consultancy - who made a series of recommendations about what could/should </a:t>
            </a:r>
            <a:r>
              <a:rPr lang="en">
                <a:latin typeface="Verdana"/>
                <a:ea typeface="Verdana"/>
                <a:cs typeface="Verdana"/>
                <a:sym typeface="Verdana"/>
              </a:rPr>
              <a:t>have</a:t>
            </a:r>
            <a:r>
              <a:rPr lang="en">
                <a:latin typeface="Verdana"/>
                <a:ea typeface="Verdana"/>
                <a:cs typeface="Verdana"/>
                <a:sym typeface="Verdana"/>
              </a:rPr>
              <a:t> been done differently.</a:t>
            </a:r>
            <a:endParaRPr>
              <a:latin typeface="Verdana"/>
              <a:ea typeface="Verdana"/>
              <a:cs typeface="Verdana"/>
              <a:sym typeface="Verdana"/>
            </a:endParaRPr>
          </a:p>
          <a:p>
            <a:pPr indent="0" lvl="0" marL="0" rtl="0" algn="l">
              <a:spcBef>
                <a:spcPts val="1200"/>
              </a:spcBef>
              <a:spcAft>
                <a:spcPts val="0"/>
              </a:spcAft>
              <a:buNone/>
            </a:pPr>
            <a:r>
              <a:t/>
            </a:r>
            <a:endParaRPr>
              <a:latin typeface="Verdana"/>
              <a:ea typeface="Verdana"/>
              <a:cs typeface="Verdana"/>
              <a:sym typeface="Verdana"/>
            </a:endParaRPr>
          </a:p>
          <a:p>
            <a:pPr indent="0" lvl="0" marL="0" rtl="0" algn="l">
              <a:spcBef>
                <a:spcPts val="1200"/>
              </a:spcBef>
              <a:spcAft>
                <a:spcPts val="1200"/>
              </a:spcAft>
              <a:buNone/>
            </a:pPr>
            <a:r>
              <a:rPr lang="en">
                <a:latin typeface="Verdana"/>
                <a:ea typeface="Verdana"/>
                <a:cs typeface="Verdana"/>
                <a:sym typeface="Verdana"/>
              </a:rPr>
              <a:t>Agreement from Citizens Advice that when SAF would be recommissioned, we would bid </a:t>
            </a:r>
            <a:r>
              <a:rPr lang="en">
                <a:latin typeface="Verdana"/>
                <a:ea typeface="Verdana"/>
                <a:cs typeface="Verdana"/>
                <a:sym typeface="Verdana"/>
              </a:rPr>
              <a:t>ourselves</a:t>
            </a:r>
            <a:r>
              <a:rPr lang="en">
                <a:latin typeface="Verdana"/>
                <a:ea typeface="Verdana"/>
                <a:cs typeface="Verdana"/>
                <a:sym typeface="Verdana"/>
              </a:rPr>
              <a:t> rather than Citizens Advice leading.</a:t>
            </a:r>
            <a:endParaRPr>
              <a:latin typeface="Verdana"/>
              <a:ea typeface="Verdana"/>
              <a:cs typeface="Verdana"/>
              <a:sym typeface="Verdan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98" name="Shape 98"/>
        <p:cNvGrpSpPr/>
        <p:nvPr/>
      </p:nvGrpSpPr>
      <p:grpSpPr>
        <a:xfrm>
          <a:off x="0" y="0"/>
          <a:ext cx="0" cy="0"/>
          <a:chOff x="0" y="0"/>
          <a:chExt cx="0" cy="0"/>
        </a:xfrm>
      </p:grpSpPr>
      <p:sp>
        <p:nvSpPr>
          <p:cNvPr id="99" name="Google Shape;99;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It also led us to reflect on our relationships</a:t>
            </a:r>
            <a:endParaRPr b="1" sz="2920"/>
          </a:p>
        </p:txBody>
      </p:sp>
      <p:sp>
        <p:nvSpPr>
          <p:cNvPr id="100" name="Google Shape;100;p21"/>
          <p:cNvSpPr txBox="1"/>
          <p:nvPr>
            <p:ph idx="1" type="body"/>
          </p:nvPr>
        </p:nvSpPr>
        <p:spPr>
          <a:xfrm>
            <a:off x="311700" y="1371900"/>
            <a:ext cx="8520600" cy="3771600"/>
          </a:xfrm>
          <a:prstGeom prst="rect">
            <a:avLst/>
          </a:prstGeom>
        </p:spPr>
        <p:txBody>
          <a:bodyPr anchorCtr="0" anchor="t" bIns="91425" lIns="91425" spcFirstLastPara="1" rIns="91425" wrap="square" tIns="91425">
            <a:normAutofit/>
          </a:bodyPr>
          <a:lstStyle/>
          <a:p>
            <a:pPr indent="-342900" lvl="0" marL="457200" rtl="0" algn="l">
              <a:spcBef>
                <a:spcPts val="1200"/>
              </a:spcBef>
              <a:spcAft>
                <a:spcPts val="0"/>
              </a:spcAft>
              <a:buSzPts val="1800"/>
              <a:buFont typeface="Verdana"/>
              <a:buChar char="●"/>
            </a:pPr>
            <a:r>
              <a:rPr lang="en">
                <a:latin typeface="Verdana"/>
                <a:ea typeface="Verdana"/>
                <a:cs typeface="Verdana"/>
                <a:sym typeface="Verdana"/>
              </a:rPr>
              <a:t>Met several times a year between 2000 and 2019 but outside of meetings managed by Citizens Advice there was little engagement</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Between 2019 and 2024 we met more frequently due to SAF and started to form a closer relationship</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We experienced a breakdown in our relationship with Citizens Advice, in particular with Wales Funded Services, in 2022</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As a group of Wales CEOs we started to organise our own regular meetings and agreed to speak with one voice on many issues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Since 2021 we have been self-organising a Wales Leadership Forum 2 day residential event for CEOs, Ops Managers and Trustees in Wales that is well attended and very useful</a:t>
            </a:r>
            <a:endParaRPr>
              <a:latin typeface="Verdana"/>
              <a:ea typeface="Verdana"/>
              <a:cs typeface="Verdana"/>
              <a:sym typeface="Verdan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FC5E8"/>
        </a:solidFill>
      </p:bgPr>
    </p:bg>
    <p:spTree>
      <p:nvGrpSpPr>
        <p:cNvPr id="104" name="Shape 104"/>
        <p:cNvGrpSpPr/>
        <p:nvPr/>
      </p:nvGrpSpPr>
      <p:grpSpPr>
        <a:xfrm>
          <a:off x="0" y="0"/>
          <a:ext cx="0" cy="0"/>
          <a:chOff x="0" y="0"/>
          <a:chExt cx="0" cy="0"/>
        </a:xfrm>
      </p:grpSpPr>
      <p:sp>
        <p:nvSpPr>
          <p:cNvPr id="105" name="Google Shape;105;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920"/>
              <a:t>But also..</a:t>
            </a:r>
            <a:endParaRPr b="1" sz="2920"/>
          </a:p>
        </p:txBody>
      </p:sp>
      <p:sp>
        <p:nvSpPr>
          <p:cNvPr id="106" name="Google Shape;106;p22"/>
          <p:cNvSpPr txBox="1"/>
          <p:nvPr>
            <p:ph idx="1" type="body"/>
          </p:nvPr>
        </p:nvSpPr>
        <p:spPr>
          <a:xfrm>
            <a:off x="311700" y="1438225"/>
            <a:ext cx="8520600" cy="37716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Font typeface="Verdana"/>
              <a:buChar char="●"/>
            </a:pPr>
            <a:r>
              <a:rPr lang="en">
                <a:latin typeface="Verdana"/>
                <a:ea typeface="Verdana"/>
                <a:cs typeface="Verdana"/>
                <a:sym typeface="Verdana"/>
              </a:rPr>
              <a:t>We started to drift towards thinking structural change must be the key to future success</a:t>
            </a:r>
            <a:endParaRPr>
              <a:latin typeface="Verdana"/>
              <a:ea typeface="Verdana"/>
              <a:cs typeface="Verdana"/>
              <a:sym typeface="Verdana"/>
            </a:endParaRPr>
          </a:p>
          <a:p>
            <a:pPr indent="-342900" lvl="0" marL="457200" rtl="0" algn="l">
              <a:spcBef>
                <a:spcPts val="0"/>
              </a:spcBef>
              <a:spcAft>
                <a:spcPts val="0"/>
              </a:spcAft>
              <a:buSzPts val="1800"/>
              <a:buFont typeface="Verdana"/>
              <a:buChar char="●"/>
            </a:pPr>
            <a:r>
              <a:rPr lang="en">
                <a:latin typeface="Verdana"/>
                <a:ea typeface="Verdana"/>
                <a:cs typeface="Verdana"/>
                <a:sym typeface="Verdana"/>
              </a:rPr>
              <a:t>While we were investing in relationship time, we were </a:t>
            </a:r>
            <a:r>
              <a:rPr lang="en">
                <a:latin typeface="Verdana"/>
                <a:ea typeface="Verdana"/>
                <a:cs typeface="Verdana"/>
                <a:sym typeface="Verdana"/>
              </a:rPr>
              <a:t>avoiding</a:t>
            </a:r>
            <a:r>
              <a:rPr lang="en">
                <a:latin typeface="Verdana"/>
                <a:ea typeface="Verdana"/>
                <a:cs typeface="Verdana"/>
                <a:sym typeface="Verdana"/>
              </a:rPr>
              <a:t> the rather large elephant in the room of the next round of SAF recommissioning</a:t>
            </a:r>
            <a:endParaRPr>
              <a:latin typeface="Verdana"/>
              <a:ea typeface="Verdana"/>
              <a:cs typeface="Verdana"/>
              <a:sym typeface="Verdana"/>
            </a:endParaRPr>
          </a:p>
          <a:p>
            <a:pPr indent="0" lvl="0" marL="0" rtl="0" algn="l">
              <a:spcBef>
                <a:spcPts val="1200"/>
              </a:spcBef>
              <a:spcAft>
                <a:spcPts val="0"/>
              </a:spcAft>
              <a:buNone/>
            </a:pPr>
            <a:r>
              <a:rPr lang="en">
                <a:latin typeface="Verdana"/>
                <a:ea typeface="Verdana"/>
                <a:cs typeface="Verdana"/>
                <a:sym typeface="Verdana"/>
              </a:rPr>
              <a:t>In the meantime:</a:t>
            </a:r>
            <a:endParaRPr>
              <a:latin typeface="Verdana"/>
              <a:ea typeface="Verdana"/>
              <a:cs typeface="Verdana"/>
              <a:sym typeface="Verdana"/>
            </a:endParaRPr>
          </a:p>
          <a:p>
            <a:pPr indent="-342900" lvl="0" marL="457200" rtl="0" algn="l">
              <a:spcBef>
                <a:spcPts val="1200"/>
              </a:spcBef>
              <a:spcAft>
                <a:spcPts val="0"/>
              </a:spcAft>
              <a:buSzPts val="1800"/>
              <a:buFont typeface="Verdana"/>
              <a:buChar char="●"/>
            </a:pPr>
            <a:r>
              <a:rPr lang="en">
                <a:latin typeface="Verdana"/>
                <a:ea typeface="Verdana"/>
                <a:cs typeface="Verdana"/>
                <a:sym typeface="Verdana"/>
              </a:rPr>
              <a:t>WG were layering additional pots of money onto SAF and each time relations became trickier</a:t>
            </a:r>
            <a:endParaRPr>
              <a:latin typeface="Verdana"/>
              <a:ea typeface="Verdana"/>
              <a:cs typeface="Verdana"/>
              <a:sym typeface="Verdana"/>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