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Open Sans SemiBold" panose="020B0604020202020204" charset="0"/>
      <p:regular r:id="rId21"/>
      <p:bold r:id="rId22"/>
      <p:italic r:id="rId23"/>
      <p:boldItalic r:id="rId24"/>
    </p:embeddedFont>
    <p:embeddedFont>
      <p:font typeface="Poppins" panose="020B0604020202020204" charset="0"/>
      <p:regular r:id="rId25"/>
      <p:bold r:id="rId26"/>
      <p:italic r:id="rId27"/>
      <p:boldItalic r:id="rId28"/>
    </p:embeddedFont>
    <p:embeddedFont>
      <p:font typeface="Open Sans" panose="020B0604020202020204" charset="0"/>
      <p:regular r:id="rId29"/>
      <p:bold r:id="rId30"/>
      <p:italic r:id="rId31"/>
      <p:boldItalic r:id="rId32"/>
    </p:embeddedFont>
    <p:embeddedFont>
      <p:font typeface="Open Sans ExtraBold" panose="020B0604020202020204" charset="0"/>
      <p:bold r:id="rId33"/>
      <p:boldItalic r:id="rId34"/>
    </p:embeddedFont>
    <p:embeddedFont>
      <p:font typeface="Open Sans Medium" panose="020B0604020202020204" charset="0"/>
      <p:regular r:id="rId35"/>
      <p:bold r:id="rId36"/>
      <p:italic r:id="rId37"/>
      <p:boldItalic r:id="rId38"/>
    </p:embeddedFont>
    <p:embeddedFont>
      <p:font typeface="Calibri" panose="020F050202020403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8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440096db5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440096db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b="1"/>
          </a:p>
          <a:p>
            <a:pPr marL="0" lvl="0" indent="0" algn="l" rtl="0">
              <a:spcBef>
                <a:spcPts val="0"/>
              </a:spcBef>
              <a:spcAft>
                <a:spcPts val="0"/>
              </a:spcAft>
              <a:buNone/>
            </a:pPr>
            <a:endParaRPr b="1"/>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4402139ca4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4402139ca4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4402139ca4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34402139ca4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4402139ca4_0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4402139ca4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44048b261f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44048b261f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44048b261f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44048b261f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44048b261f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344048b261f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44048b261f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344048b261f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4402139ca4_0_7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4402139ca4_0_7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4402b09d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34402b09d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440096db5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440096db5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44048b261f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44048b261f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44048b261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g344048b261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000">
              <a:solidFill>
                <a:schemeClr val="dk1"/>
              </a:solidFill>
              <a:latin typeface="Open Sans"/>
              <a:ea typeface="Open Sans"/>
              <a:cs typeface="Open Sans"/>
              <a:sym typeface="Open Sans"/>
            </a:endParaRPr>
          </a:p>
        </p:txBody>
      </p:sp>
      <p:sp>
        <p:nvSpPr>
          <p:cNvPr id="113" name="Google Shape;113;g344048b261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4403402c57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4403402c57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4403a330e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4403a330e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44048b261f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44048b261f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440096db54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440096db54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4402139ca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4402139c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mauve background">
  <p:cSld name="Heritage cover slide">
    <p:bg>
      <p:bgPr>
        <a:solidFill>
          <a:srgbClr val="C2BDDE"/>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157161" y="215900"/>
            <a:ext cx="5424600" cy="2270100"/>
          </a:xfrm>
          <a:prstGeom prst="rect">
            <a:avLst/>
          </a:prstGeom>
          <a:noFill/>
          <a:ln>
            <a:noFill/>
          </a:ln>
        </p:spPr>
        <p:txBody>
          <a:bodyPr spcFirstLastPara="1" wrap="square" lIns="91425" tIns="91425" rIns="91425" bIns="91425" anchor="t" anchorCtr="0">
            <a:normAutofit/>
          </a:bodyPr>
          <a:lstStyle>
            <a:lvl1pPr marL="0" marR="0" lvl="0" indent="0" algn="l">
              <a:lnSpc>
                <a:spcPct val="100000"/>
              </a:lnSpc>
              <a:spcBef>
                <a:spcPts val="0"/>
              </a:spcBef>
              <a:spcAft>
                <a:spcPts val="0"/>
              </a:spcAft>
              <a:buSzPts val="2800"/>
              <a:buFont typeface="Open Sans"/>
              <a:buNone/>
              <a:defRPr sz="4400" b="1" i="0" u="none" strike="noStrike" cap="none">
                <a:latin typeface="Open Sans"/>
                <a:ea typeface="Open Sans"/>
                <a:cs typeface="Open Sans"/>
                <a:sym typeface="Open Sans"/>
              </a:defRPr>
            </a:lvl1pPr>
            <a:lvl2pPr lvl="1" indent="0">
              <a:spcBef>
                <a:spcPts val="0"/>
              </a:spcBef>
              <a:spcAft>
                <a:spcPts val="0"/>
              </a:spcAft>
              <a:buSzPts val="2800"/>
              <a:buFont typeface="Arial"/>
              <a:buNone/>
              <a:defRPr sz="1800"/>
            </a:lvl2pPr>
            <a:lvl3pPr lvl="2" indent="0">
              <a:spcBef>
                <a:spcPts val="0"/>
              </a:spcBef>
              <a:spcAft>
                <a:spcPts val="0"/>
              </a:spcAft>
              <a:buSzPts val="2800"/>
              <a:buFont typeface="Arial"/>
              <a:buNone/>
              <a:defRPr sz="1800"/>
            </a:lvl3pPr>
            <a:lvl4pPr lvl="3" indent="0">
              <a:spcBef>
                <a:spcPts val="0"/>
              </a:spcBef>
              <a:spcAft>
                <a:spcPts val="0"/>
              </a:spcAft>
              <a:buSzPts val="2800"/>
              <a:buFont typeface="Arial"/>
              <a:buNone/>
              <a:defRPr sz="1800"/>
            </a:lvl4pPr>
            <a:lvl5pPr lvl="4" indent="0">
              <a:spcBef>
                <a:spcPts val="0"/>
              </a:spcBef>
              <a:spcAft>
                <a:spcPts val="0"/>
              </a:spcAft>
              <a:buSzPts val="2800"/>
              <a:buFont typeface="Arial"/>
              <a:buNone/>
              <a:defRPr sz="1800"/>
            </a:lvl5pPr>
            <a:lvl6pPr lvl="5" indent="0">
              <a:spcBef>
                <a:spcPts val="0"/>
              </a:spcBef>
              <a:spcAft>
                <a:spcPts val="0"/>
              </a:spcAft>
              <a:buSzPts val="2800"/>
              <a:buFont typeface="Arial"/>
              <a:buNone/>
              <a:defRPr sz="1800"/>
            </a:lvl6pPr>
            <a:lvl7pPr lvl="6" indent="0">
              <a:spcBef>
                <a:spcPts val="0"/>
              </a:spcBef>
              <a:spcAft>
                <a:spcPts val="0"/>
              </a:spcAft>
              <a:buSzPts val="2800"/>
              <a:buFont typeface="Arial"/>
              <a:buNone/>
              <a:defRPr sz="1800"/>
            </a:lvl7pPr>
            <a:lvl8pPr lvl="7" indent="0">
              <a:spcBef>
                <a:spcPts val="0"/>
              </a:spcBef>
              <a:spcAft>
                <a:spcPts val="0"/>
              </a:spcAft>
              <a:buSzPts val="2800"/>
              <a:buFont typeface="Arial"/>
              <a:buNone/>
              <a:defRPr sz="1800"/>
            </a:lvl8pPr>
            <a:lvl9pPr lvl="8" indent="0">
              <a:spcBef>
                <a:spcPts val="0"/>
              </a:spcBef>
              <a:spcAft>
                <a:spcPts val="0"/>
              </a:spcAft>
              <a:buSzPts val="2800"/>
              <a:buFont typeface="Arial"/>
              <a:buNone/>
              <a:defRPr sz="1800"/>
            </a:lvl9pPr>
          </a:lstStyle>
          <a:p>
            <a:endParaRPr/>
          </a:p>
        </p:txBody>
      </p:sp>
      <p:sp>
        <p:nvSpPr>
          <p:cNvPr id="52" name="Google Shape;52;p13"/>
          <p:cNvSpPr txBox="1">
            <a:spLocks noGrp="1"/>
          </p:cNvSpPr>
          <p:nvPr>
            <p:ph type="body" idx="1"/>
          </p:nvPr>
        </p:nvSpPr>
        <p:spPr>
          <a:xfrm>
            <a:off x="5775160" y="3923632"/>
            <a:ext cx="3195000" cy="1038300"/>
          </a:xfrm>
          <a:prstGeom prst="rect">
            <a:avLst/>
          </a:prstGeom>
          <a:noFill/>
          <a:ln>
            <a:noFill/>
          </a:ln>
        </p:spPr>
        <p:txBody>
          <a:bodyPr spcFirstLastPara="1" wrap="square" lIns="91425" tIns="91425" rIns="91425" bIns="91425" anchor="b" anchorCtr="0">
            <a:normAutofit/>
          </a:bodyPr>
          <a:lstStyle>
            <a:lvl1pPr marL="457200" marR="0" lvl="0" indent="-228600">
              <a:lnSpc>
                <a:spcPct val="100000"/>
              </a:lnSpc>
              <a:spcBef>
                <a:spcPts val="400"/>
              </a:spcBef>
              <a:spcAft>
                <a:spcPts val="0"/>
              </a:spcAft>
              <a:buSzPts val="1800"/>
              <a:buNone/>
              <a:defRPr sz="2000" i="0" u="none" strike="noStrike" cap="none"/>
            </a:lvl1pPr>
            <a:lvl2pPr marL="914400" marR="0" lvl="1" indent="-406400">
              <a:lnSpc>
                <a:spcPct val="100000"/>
              </a:lnSpc>
              <a:spcBef>
                <a:spcPts val="560"/>
              </a:spcBef>
              <a:spcAft>
                <a:spcPts val="0"/>
              </a:spcAft>
              <a:buSzPts val="2800"/>
              <a:buChar char="–"/>
              <a:defRPr sz="2800" i="0" u="none" strike="noStrike" cap="none"/>
            </a:lvl2pPr>
            <a:lvl3pPr marL="1371600" marR="0" lvl="2" indent="-381000">
              <a:lnSpc>
                <a:spcPct val="100000"/>
              </a:lnSpc>
              <a:spcBef>
                <a:spcPts val="480"/>
              </a:spcBef>
              <a:spcAft>
                <a:spcPts val="0"/>
              </a:spcAft>
              <a:buSzPts val="2400"/>
              <a:buChar char="•"/>
              <a:defRPr sz="2400" i="0" u="none" strike="noStrike" cap="none"/>
            </a:lvl3pPr>
            <a:lvl4pPr marL="1828800" marR="0" lvl="3" indent="-355600">
              <a:lnSpc>
                <a:spcPct val="100000"/>
              </a:lnSpc>
              <a:spcBef>
                <a:spcPts val="400"/>
              </a:spcBef>
              <a:spcAft>
                <a:spcPts val="0"/>
              </a:spcAft>
              <a:buSzPts val="2000"/>
              <a:buChar char="–"/>
              <a:defRPr sz="2000" i="0" u="none" strike="noStrike" cap="none"/>
            </a:lvl4pPr>
            <a:lvl5pPr marL="2286000" marR="0" lvl="4" indent="-355600">
              <a:lnSpc>
                <a:spcPct val="100000"/>
              </a:lnSpc>
              <a:spcBef>
                <a:spcPts val="400"/>
              </a:spcBef>
              <a:spcAft>
                <a:spcPts val="0"/>
              </a:spcAft>
              <a:buSzPts val="2000"/>
              <a:buChar char="»"/>
              <a:defRPr sz="2000" i="0" u="none" strike="noStrike" cap="none"/>
            </a:lvl5pPr>
            <a:lvl6pPr marL="2743200" marR="0" lvl="5" indent="-355600">
              <a:lnSpc>
                <a:spcPct val="100000"/>
              </a:lnSpc>
              <a:spcBef>
                <a:spcPts val="400"/>
              </a:spcBef>
              <a:spcAft>
                <a:spcPts val="0"/>
              </a:spcAft>
              <a:buSzPts val="2000"/>
              <a:buChar char="•"/>
              <a:defRPr sz="2000" i="0" u="none" strike="noStrike" cap="none"/>
            </a:lvl6pPr>
            <a:lvl7pPr marL="3200400" marR="0" lvl="6" indent="-355600">
              <a:lnSpc>
                <a:spcPct val="100000"/>
              </a:lnSpc>
              <a:spcBef>
                <a:spcPts val="400"/>
              </a:spcBef>
              <a:spcAft>
                <a:spcPts val="0"/>
              </a:spcAft>
              <a:buSzPts val="2000"/>
              <a:buChar char="•"/>
              <a:defRPr sz="2000" i="0" u="none" strike="noStrike" cap="none"/>
            </a:lvl7pPr>
            <a:lvl8pPr marL="3657600" marR="0" lvl="7" indent="-355600">
              <a:lnSpc>
                <a:spcPct val="100000"/>
              </a:lnSpc>
              <a:spcBef>
                <a:spcPts val="400"/>
              </a:spcBef>
              <a:spcAft>
                <a:spcPts val="0"/>
              </a:spcAft>
              <a:buSzPts val="2000"/>
              <a:buChar char="•"/>
              <a:defRPr sz="2000" i="0" u="none" strike="noStrike" cap="none"/>
            </a:lvl8pPr>
            <a:lvl9pPr marL="4114800" marR="0" lvl="8" indent="-355600">
              <a:lnSpc>
                <a:spcPct val="100000"/>
              </a:lnSpc>
              <a:spcBef>
                <a:spcPts val="400"/>
              </a:spcBef>
              <a:spcAft>
                <a:spcPts val="0"/>
              </a:spcAft>
              <a:buSzPts val="2000"/>
              <a:buChar char="•"/>
              <a:defRPr sz="2000" i="0" u="none" strike="noStrike" cap="none"/>
            </a:lvl9pPr>
          </a:lstStyle>
          <a:p>
            <a:endParaRPr/>
          </a:p>
        </p:txBody>
      </p:sp>
      <p:pic>
        <p:nvPicPr>
          <p:cNvPr id="53" name="Google Shape;53;p13" descr="Logo_150_A4.png"/>
          <p:cNvPicPr preferRelativeResize="0"/>
          <p:nvPr/>
        </p:nvPicPr>
        <p:blipFill rotWithShape="1">
          <a:blip r:embed="rId2">
            <a:alphaModFix/>
          </a:blip>
          <a:srcRect/>
          <a:stretch/>
        </p:blipFill>
        <p:spPr>
          <a:xfrm>
            <a:off x="304800" y="3486150"/>
            <a:ext cx="1354200" cy="13527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ist - option 2 ">
  <p:cSld name="TITLE_AND_BODY_10_1">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603250" y="445025"/>
            <a:ext cx="7905900" cy="613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6" name="Google Shape;56;p14"/>
          <p:cNvSpPr txBox="1">
            <a:spLocks noGrp="1"/>
          </p:cNvSpPr>
          <p:nvPr>
            <p:ph type="body" idx="1"/>
          </p:nvPr>
        </p:nvSpPr>
        <p:spPr>
          <a:xfrm>
            <a:off x="1140175" y="1246825"/>
            <a:ext cx="73689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1000"/>
              </a:spcBef>
              <a:spcAft>
                <a:spcPts val="0"/>
              </a:spcAft>
              <a:buSzPts val="1400"/>
              <a:buChar char="○"/>
              <a:defRPr/>
            </a:lvl2pPr>
            <a:lvl3pPr marL="1371600" lvl="2" indent="-317500">
              <a:spcBef>
                <a:spcPts val="1000"/>
              </a:spcBef>
              <a:spcAft>
                <a:spcPts val="0"/>
              </a:spcAft>
              <a:buSzPts val="1400"/>
              <a:buChar char="■"/>
              <a:defRPr/>
            </a:lvl3pPr>
            <a:lvl4pPr marL="1828800" lvl="3" indent="-317500">
              <a:spcBef>
                <a:spcPts val="1000"/>
              </a:spcBef>
              <a:spcAft>
                <a:spcPts val="0"/>
              </a:spcAft>
              <a:buSzPts val="1400"/>
              <a:buChar char="●"/>
              <a:defRPr/>
            </a:lvl4pPr>
            <a:lvl5pPr marL="2286000" lvl="4" indent="-317500">
              <a:spcBef>
                <a:spcPts val="1000"/>
              </a:spcBef>
              <a:spcAft>
                <a:spcPts val="0"/>
              </a:spcAft>
              <a:buSzPts val="1400"/>
              <a:buChar char="○"/>
              <a:defRPr/>
            </a:lvl5pPr>
            <a:lvl6pPr marL="2743200" lvl="5" indent="-317500">
              <a:spcBef>
                <a:spcPts val="1000"/>
              </a:spcBef>
              <a:spcAft>
                <a:spcPts val="0"/>
              </a:spcAft>
              <a:buSzPts val="1400"/>
              <a:buChar char="■"/>
              <a:defRPr/>
            </a:lvl6pPr>
            <a:lvl7pPr marL="3200400" lvl="6" indent="-317500">
              <a:spcBef>
                <a:spcPts val="1000"/>
              </a:spcBef>
              <a:spcAft>
                <a:spcPts val="0"/>
              </a:spcAft>
              <a:buSzPts val="1400"/>
              <a:buChar char="●"/>
              <a:defRPr/>
            </a:lvl7pPr>
            <a:lvl8pPr marL="3657600" lvl="7" indent="-317500">
              <a:spcBef>
                <a:spcPts val="1000"/>
              </a:spcBef>
              <a:spcAft>
                <a:spcPts val="0"/>
              </a:spcAft>
              <a:buSzPts val="1400"/>
              <a:buChar char="○"/>
              <a:defRPr/>
            </a:lvl8pPr>
            <a:lvl9pPr marL="4114800" lvl="8" indent="-317500">
              <a:spcBef>
                <a:spcPts val="1000"/>
              </a:spcBef>
              <a:spcAft>
                <a:spcPts val="1000"/>
              </a:spcAft>
              <a:buSzPts val="1400"/>
              <a:buChar char="■"/>
              <a:defRPr/>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58" name="Google Shape;58;p14"/>
          <p:cNvSpPr/>
          <p:nvPr/>
        </p:nvSpPr>
        <p:spPr>
          <a:xfrm>
            <a:off x="-6750" y="0"/>
            <a:ext cx="363900" cy="5143500"/>
          </a:xfrm>
          <a:prstGeom prst="rect">
            <a:avLst/>
          </a:prstGeom>
          <a:solidFill>
            <a:srgbClr val="C2BDDE"/>
          </a:solidFill>
          <a:ln w="9525" cap="flat" cmpd="sng">
            <a:solidFill>
              <a:srgbClr val="C2BDD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ist - option 2 B">
  <p:cSld name="List - option 2 B">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500075" y="333400"/>
            <a:ext cx="8084700" cy="603300"/>
          </a:xfrm>
          <a:prstGeom prst="rect">
            <a:avLst/>
          </a:prstGeom>
          <a:noFill/>
          <a:ln>
            <a:noFill/>
          </a:ln>
        </p:spPr>
        <p:txBody>
          <a:bodyPr spcFirstLastPara="1" wrap="square" lIns="68575" tIns="68575" rIns="68575" bIns="68575" anchor="t" anchorCtr="0">
            <a:noAutofit/>
          </a:bodyPr>
          <a:lstStyle>
            <a:lvl1pPr lvl="0" algn="l">
              <a:lnSpc>
                <a:spcPct val="90000"/>
              </a:lnSpc>
              <a:spcBef>
                <a:spcPts val="0"/>
              </a:spcBef>
              <a:spcAft>
                <a:spcPts val="0"/>
              </a:spcAft>
              <a:buClr>
                <a:schemeClr val="dk1"/>
              </a:buClr>
              <a:buSzPts val="33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5"/>
          <p:cNvSpPr txBox="1">
            <a:spLocks noGrp="1"/>
          </p:cNvSpPr>
          <p:nvPr>
            <p:ph type="body" idx="1"/>
          </p:nvPr>
        </p:nvSpPr>
        <p:spPr>
          <a:xfrm>
            <a:off x="1148300" y="1248425"/>
            <a:ext cx="7436400" cy="3409200"/>
          </a:xfrm>
          <a:prstGeom prst="rect">
            <a:avLst/>
          </a:prstGeom>
          <a:noFill/>
          <a:ln>
            <a:noFill/>
          </a:ln>
        </p:spPr>
        <p:txBody>
          <a:bodyPr spcFirstLastPara="1" wrap="square" lIns="68575" tIns="68575" rIns="68575" bIns="68575" anchor="t" anchorCtr="0">
            <a:noAutofit/>
          </a:bodyPr>
          <a:lstStyle>
            <a:lvl1pPr marL="457200" lvl="0" indent="-298450" algn="l">
              <a:lnSpc>
                <a:spcPct val="90000"/>
              </a:lnSpc>
              <a:spcBef>
                <a:spcPts val="0"/>
              </a:spcBef>
              <a:spcAft>
                <a:spcPts val="0"/>
              </a:spcAft>
              <a:buClr>
                <a:schemeClr val="dk1"/>
              </a:buClr>
              <a:buSzPts val="1100"/>
              <a:buChar char="●"/>
              <a:defRPr sz="1500"/>
            </a:lvl1pPr>
            <a:lvl2pPr marL="914400" lvl="1" indent="-298450" algn="l">
              <a:lnSpc>
                <a:spcPct val="90000"/>
              </a:lnSpc>
              <a:spcBef>
                <a:spcPts val="1000"/>
              </a:spcBef>
              <a:spcAft>
                <a:spcPts val="0"/>
              </a:spcAft>
              <a:buClr>
                <a:schemeClr val="dk1"/>
              </a:buClr>
              <a:buSzPts val="1100"/>
              <a:buChar char="○"/>
              <a:defRPr sz="1500"/>
            </a:lvl2pPr>
            <a:lvl3pPr marL="1371600" lvl="2" indent="-298450" algn="l">
              <a:lnSpc>
                <a:spcPct val="90000"/>
              </a:lnSpc>
              <a:spcBef>
                <a:spcPts val="1000"/>
              </a:spcBef>
              <a:spcAft>
                <a:spcPts val="0"/>
              </a:spcAft>
              <a:buClr>
                <a:schemeClr val="dk1"/>
              </a:buClr>
              <a:buSzPts val="1100"/>
              <a:buChar char="■"/>
              <a:defRPr sz="1500"/>
            </a:lvl3pPr>
            <a:lvl4pPr marL="1828800" lvl="3" indent="-298450" algn="l">
              <a:lnSpc>
                <a:spcPct val="90000"/>
              </a:lnSpc>
              <a:spcBef>
                <a:spcPts val="1000"/>
              </a:spcBef>
              <a:spcAft>
                <a:spcPts val="0"/>
              </a:spcAft>
              <a:buClr>
                <a:schemeClr val="dk1"/>
              </a:buClr>
              <a:buSzPts val="1100"/>
              <a:buChar char="●"/>
              <a:defRPr sz="1500"/>
            </a:lvl4pPr>
            <a:lvl5pPr marL="2286000" lvl="4" indent="-298450" algn="l">
              <a:lnSpc>
                <a:spcPct val="90000"/>
              </a:lnSpc>
              <a:spcBef>
                <a:spcPts val="1000"/>
              </a:spcBef>
              <a:spcAft>
                <a:spcPts val="0"/>
              </a:spcAft>
              <a:buClr>
                <a:schemeClr val="dk1"/>
              </a:buClr>
              <a:buSzPts val="1100"/>
              <a:buChar char="○"/>
              <a:defRPr sz="1500"/>
            </a:lvl5pPr>
            <a:lvl6pPr marL="2743200" lvl="5" indent="-298450" algn="l">
              <a:lnSpc>
                <a:spcPct val="90000"/>
              </a:lnSpc>
              <a:spcBef>
                <a:spcPts val="1000"/>
              </a:spcBef>
              <a:spcAft>
                <a:spcPts val="0"/>
              </a:spcAft>
              <a:buClr>
                <a:schemeClr val="dk1"/>
              </a:buClr>
              <a:buSzPts val="1100"/>
              <a:buChar char="■"/>
              <a:defRPr sz="1500"/>
            </a:lvl6pPr>
            <a:lvl7pPr marL="3200400" lvl="6" indent="-298450" algn="l">
              <a:lnSpc>
                <a:spcPct val="90000"/>
              </a:lnSpc>
              <a:spcBef>
                <a:spcPts val="1000"/>
              </a:spcBef>
              <a:spcAft>
                <a:spcPts val="0"/>
              </a:spcAft>
              <a:buClr>
                <a:schemeClr val="dk1"/>
              </a:buClr>
              <a:buSzPts val="1100"/>
              <a:buChar char="●"/>
              <a:defRPr sz="1500"/>
            </a:lvl7pPr>
            <a:lvl8pPr marL="3657600" lvl="7" indent="-298450" algn="l">
              <a:lnSpc>
                <a:spcPct val="90000"/>
              </a:lnSpc>
              <a:spcBef>
                <a:spcPts val="1000"/>
              </a:spcBef>
              <a:spcAft>
                <a:spcPts val="0"/>
              </a:spcAft>
              <a:buClr>
                <a:schemeClr val="dk1"/>
              </a:buClr>
              <a:buSzPts val="1100"/>
              <a:buChar char="○"/>
              <a:defRPr sz="1500"/>
            </a:lvl8pPr>
            <a:lvl9pPr marL="4114800" lvl="8" indent="-298450" algn="l">
              <a:lnSpc>
                <a:spcPct val="90000"/>
              </a:lnSpc>
              <a:spcBef>
                <a:spcPts val="1000"/>
              </a:spcBef>
              <a:spcAft>
                <a:spcPts val="1000"/>
              </a:spcAft>
              <a:buClr>
                <a:schemeClr val="dk1"/>
              </a:buClr>
              <a:buSzPts val="1100"/>
              <a:buChar char="■"/>
              <a:defRPr sz="1500"/>
            </a:lvl9pPr>
          </a:lstStyle>
          <a:p>
            <a:endParaRPr/>
          </a:p>
        </p:txBody>
      </p:sp>
      <p:sp>
        <p:nvSpPr>
          <p:cNvPr id="62" name="Google Shape;62;p15"/>
          <p:cNvSpPr/>
          <p:nvPr/>
        </p:nvSpPr>
        <p:spPr>
          <a:xfrm>
            <a:off x="0" y="0"/>
            <a:ext cx="363900" cy="5143500"/>
          </a:xfrm>
          <a:prstGeom prst="rect">
            <a:avLst/>
          </a:prstGeom>
          <a:solidFill>
            <a:srgbClr val="D4E5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 white background">
  <p:cSld name="TITLE_AND_BODY_10_2">
    <p:spTree>
      <p:nvGrpSpPr>
        <p:cNvPr id="1" name="Shape 63"/>
        <p:cNvGrpSpPr/>
        <p:nvPr/>
      </p:nvGrpSpPr>
      <p:grpSpPr>
        <a:xfrm>
          <a:off x="0" y="0"/>
          <a:ext cx="0" cy="0"/>
          <a:chOff x="0" y="0"/>
          <a:chExt cx="0" cy="0"/>
        </a:xfrm>
      </p:grpSpPr>
      <p:sp>
        <p:nvSpPr>
          <p:cNvPr id="64" name="Google Shape;64;p16"/>
          <p:cNvSpPr txBox="1">
            <a:spLocks noGrp="1"/>
          </p:cNvSpPr>
          <p:nvPr>
            <p:ph type="title"/>
          </p:nvPr>
        </p:nvSpPr>
        <p:spPr>
          <a:xfrm>
            <a:off x="603250" y="445025"/>
            <a:ext cx="7905900" cy="613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5" name="Google Shape;65;p16"/>
          <p:cNvSpPr txBox="1">
            <a:spLocks noGrp="1"/>
          </p:cNvSpPr>
          <p:nvPr>
            <p:ph type="body" idx="1"/>
          </p:nvPr>
        </p:nvSpPr>
        <p:spPr>
          <a:xfrm>
            <a:off x="603250" y="1246825"/>
            <a:ext cx="79059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1000"/>
              </a:spcBef>
              <a:spcAft>
                <a:spcPts val="0"/>
              </a:spcAft>
              <a:buSzPts val="1400"/>
              <a:buChar char="○"/>
              <a:defRPr/>
            </a:lvl2pPr>
            <a:lvl3pPr marL="1371600" lvl="2" indent="-317500">
              <a:spcBef>
                <a:spcPts val="1000"/>
              </a:spcBef>
              <a:spcAft>
                <a:spcPts val="0"/>
              </a:spcAft>
              <a:buSzPts val="1400"/>
              <a:buChar char="■"/>
              <a:defRPr/>
            </a:lvl3pPr>
            <a:lvl4pPr marL="1828800" lvl="3" indent="-317500">
              <a:spcBef>
                <a:spcPts val="1000"/>
              </a:spcBef>
              <a:spcAft>
                <a:spcPts val="0"/>
              </a:spcAft>
              <a:buSzPts val="1400"/>
              <a:buChar char="●"/>
              <a:defRPr/>
            </a:lvl4pPr>
            <a:lvl5pPr marL="2286000" lvl="4" indent="-317500">
              <a:spcBef>
                <a:spcPts val="1000"/>
              </a:spcBef>
              <a:spcAft>
                <a:spcPts val="0"/>
              </a:spcAft>
              <a:buSzPts val="1400"/>
              <a:buChar char="○"/>
              <a:defRPr/>
            </a:lvl5pPr>
            <a:lvl6pPr marL="2743200" lvl="5" indent="-317500">
              <a:spcBef>
                <a:spcPts val="1000"/>
              </a:spcBef>
              <a:spcAft>
                <a:spcPts val="0"/>
              </a:spcAft>
              <a:buSzPts val="1400"/>
              <a:buChar char="■"/>
              <a:defRPr/>
            </a:lvl6pPr>
            <a:lvl7pPr marL="3200400" lvl="6" indent="-317500">
              <a:spcBef>
                <a:spcPts val="1000"/>
              </a:spcBef>
              <a:spcAft>
                <a:spcPts val="0"/>
              </a:spcAft>
              <a:buSzPts val="1400"/>
              <a:buChar char="●"/>
              <a:defRPr/>
            </a:lvl7pPr>
            <a:lvl8pPr marL="3657600" lvl="7" indent="-317500">
              <a:spcBef>
                <a:spcPts val="1000"/>
              </a:spcBef>
              <a:spcAft>
                <a:spcPts val="0"/>
              </a:spcAft>
              <a:buSzPts val="1400"/>
              <a:buChar char="○"/>
              <a:defRPr/>
            </a:lvl8pPr>
            <a:lvl9pPr marL="4114800" lvl="8" indent="-317500">
              <a:spcBef>
                <a:spcPts val="1000"/>
              </a:spcBef>
              <a:spcAft>
                <a:spcPts val="1000"/>
              </a:spcAft>
              <a:buSzPts val="1400"/>
              <a:buChar char="■"/>
              <a:defRPr/>
            </a:lvl9pPr>
          </a:lstStyle>
          <a:p>
            <a:endParaRPr/>
          </a:p>
        </p:txBody>
      </p:sp>
      <p:sp>
        <p:nvSpPr>
          <p:cNvPr id="66" name="Google Shape;66;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xt - white background 1">
  <p:cSld name="TITLE_AND_BODY_10_3">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603250" y="445025"/>
            <a:ext cx="7905900" cy="613200"/>
          </a:xfrm>
          <a:prstGeom prst="rect">
            <a:avLst/>
          </a:prstGeom>
        </p:spPr>
        <p:txBody>
          <a:bodyPr spcFirstLastPara="1" wrap="square" lIns="91425" tIns="91425" rIns="91425" bIns="91425" anchor="t" anchorCtr="0">
            <a:normAutofit/>
          </a:bodyPr>
          <a:lstStyle>
            <a:lvl1pPr lvl="0">
              <a:spcBef>
                <a:spcPts val="0"/>
              </a:spcBef>
              <a:spcAft>
                <a:spcPts val="0"/>
              </a:spcAft>
              <a:buClr>
                <a:srgbClr val="004B88"/>
              </a:buClr>
              <a:buSzPts val="3000"/>
              <a:buNone/>
              <a:defRPr sz="3000">
                <a:solidFill>
                  <a:srgbClr val="004B88"/>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17"/>
          <p:cNvSpPr txBox="1">
            <a:spLocks noGrp="1"/>
          </p:cNvSpPr>
          <p:nvPr>
            <p:ph type="body" idx="1"/>
          </p:nvPr>
        </p:nvSpPr>
        <p:spPr>
          <a:xfrm>
            <a:off x="603250" y="1246825"/>
            <a:ext cx="79059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Clr>
                <a:srgbClr val="004B88"/>
              </a:buClr>
              <a:buSzPts val="1800"/>
              <a:buChar char="●"/>
              <a:defRPr>
                <a:solidFill>
                  <a:srgbClr val="004B88"/>
                </a:solidFill>
              </a:defRPr>
            </a:lvl1pPr>
            <a:lvl2pPr marL="914400" lvl="1" indent="-317500">
              <a:spcBef>
                <a:spcPts val="1000"/>
              </a:spcBef>
              <a:spcAft>
                <a:spcPts val="0"/>
              </a:spcAft>
              <a:buClr>
                <a:srgbClr val="004B88"/>
              </a:buClr>
              <a:buSzPts val="1400"/>
              <a:buChar char="○"/>
              <a:defRPr>
                <a:solidFill>
                  <a:srgbClr val="004B88"/>
                </a:solidFill>
              </a:defRPr>
            </a:lvl2pPr>
            <a:lvl3pPr marL="1371600" lvl="2" indent="-317500">
              <a:spcBef>
                <a:spcPts val="1000"/>
              </a:spcBef>
              <a:spcAft>
                <a:spcPts val="0"/>
              </a:spcAft>
              <a:buClr>
                <a:srgbClr val="004B88"/>
              </a:buClr>
              <a:buSzPts val="1400"/>
              <a:buChar char="■"/>
              <a:defRPr>
                <a:solidFill>
                  <a:srgbClr val="004B88"/>
                </a:solidFill>
              </a:defRPr>
            </a:lvl3pPr>
            <a:lvl4pPr marL="1828800" lvl="3" indent="-317500">
              <a:spcBef>
                <a:spcPts val="1000"/>
              </a:spcBef>
              <a:spcAft>
                <a:spcPts val="0"/>
              </a:spcAft>
              <a:buClr>
                <a:srgbClr val="004B88"/>
              </a:buClr>
              <a:buSzPts val="1400"/>
              <a:buChar char="●"/>
              <a:defRPr>
                <a:solidFill>
                  <a:srgbClr val="004B88"/>
                </a:solidFill>
              </a:defRPr>
            </a:lvl4pPr>
            <a:lvl5pPr marL="2286000" lvl="4" indent="-317500">
              <a:spcBef>
                <a:spcPts val="1000"/>
              </a:spcBef>
              <a:spcAft>
                <a:spcPts val="0"/>
              </a:spcAft>
              <a:buClr>
                <a:srgbClr val="004B88"/>
              </a:buClr>
              <a:buSzPts val="1400"/>
              <a:buChar char="○"/>
              <a:defRPr>
                <a:solidFill>
                  <a:srgbClr val="004B88"/>
                </a:solidFill>
              </a:defRPr>
            </a:lvl5pPr>
            <a:lvl6pPr marL="2743200" lvl="5" indent="-317500">
              <a:spcBef>
                <a:spcPts val="1000"/>
              </a:spcBef>
              <a:spcAft>
                <a:spcPts val="0"/>
              </a:spcAft>
              <a:buClr>
                <a:srgbClr val="004B88"/>
              </a:buClr>
              <a:buSzPts val="1400"/>
              <a:buChar char="■"/>
              <a:defRPr>
                <a:solidFill>
                  <a:srgbClr val="004B88"/>
                </a:solidFill>
              </a:defRPr>
            </a:lvl6pPr>
            <a:lvl7pPr marL="3200400" lvl="6" indent="-317500">
              <a:spcBef>
                <a:spcPts val="1000"/>
              </a:spcBef>
              <a:spcAft>
                <a:spcPts val="0"/>
              </a:spcAft>
              <a:buClr>
                <a:srgbClr val="004B88"/>
              </a:buClr>
              <a:buSzPts val="1400"/>
              <a:buChar char="●"/>
              <a:defRPr>
                <a:solidFill>
                  <a:srgbClr val="004B88"/>
                </a:solidFill>
              </a:defRPr>
            </a:lvl7pPr>
            <a:lvl8pPr marL="3657600" lvl="7" indent="-317500">
              <a:spcBef>
                <a:spcPts val="1000"/>
              </a:spcBef>
              <a:spcAft>
                <a:spcPts val="0"/>
              </a:spcAft>
              <a:buClr>
                <a:srgbClr val="004B88"/>
              </a:buClr>
              <a:buSzPts val="1400"/>
              <a:buChar char="○"/>
              <a:defRPr>
                <a:solidFill>
                  <a:srgbClr val="004B88"/>
                </a:solidFill>
              </a:defRPr>
            </a:lvl8pPr>
            <a:lvl9pPr marL="4114800" lvl="8" indent="-317500">
              <a:spcBef>
                <a:spcPts val="1000"/>
              </a:spcBef>
              <a:spcAft>
                <a:spcPts val="1000"/>
              </a:spcAft>
              <a:buClr>
                <a:srgbClr val="004B88"/>
              </a:buClr>
              <a:buSzPts val="1400"/>
              <a:buChar char="■"/>
              <a:defRPr>
                <a:solidFill>
                  <a:srgbClr val="004B88"/>
                </a:solidFill>
              </a:defRPr>
            </a:lvl9pPr>
          </a:lstStyle>
          <a:p>
            <a:endParaRPr/>
          </a:p>
        </p:txBody>
      </p:sp>
      <p:sp>
        <p:nvSpPr>
          <p:cNvPr id="70" name="Google Shape;70;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 - yellow background ">
  <p:cSld name="CUSTOM_8">
    <p:bg>
      <p:bgPr>
        <a:solidFill>
          <a:srgbClr val="FCBB69"/>
        </a:solidFill>
        <a:effectLst/>
      </p:bgPr>
    </p:bg>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603250" y="445025"/>
            <a:ext cx="7905900" cy="613200"/>
          </a:xfrm>
          <a:prstGeom prst="rect">
            <a:avLst/>
          </a:prstGeom>
        </p:spPr>
        <p:txBody>
          <a:bodyPr spcFirstLastPara="1" wrap="square" lIns="91425" tIns="91425" rIns="91425" bIns="91425" anchor="t" anchorCtr="0">
            <a:normAutofit/>
          </a:bodyPr>
          <a:lstStyle>
            <a:lvl1pPr lvl="0">
              <a:spcBef>
                <a:spcPts val="0"/>
              </a:spcBef>
              <a:spcAft>
                <a:spcPts val="0"/>
              </a:spcAft>
              <a:buClr>
                <a:srgbClr val="004B88"/>
              </a:buClr>
              <a:buSzPts val="3000"/>
              <a:buNone/>
              <a:defRPr sz="3000">
                <a:solidFill>
                  <a:srgbClr val="004B88"/>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3" name="Google Shape;73;p18"/>
          <p:cNvSpPr txBox="1">
            <a:spLocks noGrp="1"/>
          </p:cNvSpPr>
          <p:nvPr>
            <p:ph type="body" idx="1"/>
          </p:nvPr>
        </p:nvSpPr>
        <p:spPr>
          <a:xfrm>
            <a:off x="603250" y="1246825"/>
            <a:ext cx="79059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Clr>
                <a:srgbClr val="004B88"/>
              </a:buClr>
              <a:buSzPts val="1800"/>
              <a:buChar char="●"/>
              <a:defRPr>
                <a:solidFill>
                  <a:srgbClr val="004B88"/>
                </a:solidFill>
              </a:defRPr>
            </a:lvl1pPr>
            <a:lvl2pPr marL="914400" lvl="1" indent="-317500">
              <a:spcBef>
                <a:spcPts val="1000"/>
              </a:spcBef>
              <a:spcAft>
                <a:spcPts val="0"/>
              </a:spcAft>
              <a:buClr>
                <a:srgbClr val="004B88"/>
              </a:buClr>
              <a:buSzPts val="1400"/>
              <a:buChar char="○"/>
              <a:defRPr>
                <a:solidFill>
                  <a:srgbClr val="004B88"/>
                </a:solidFill>
              </a:defRPr>
            </a:lvl2pPr>
            <a:lvl3pPr marL="1371600" lvl="2" indent="-317500">
              <a:spcBef>
                <a:spcPts val="1000"/>
              </a:spcBef>
              <a:spcAft>
                <a:spcPts val="0"/>
              </a:spcAft>
              <a:buClr>
                <a:srgbClr val="004B88"/>
              </a:buClr>
              <a:buSzPts val="1400"/>
              <a:buChar char="■"/>
              <a:defRPr>
                <a:solidFill>
                  <a:srgbClr val="004B88"/>
                </a:solidFill>
              </a:defRPr>
            </a:lvl3pPr>
            <a:lvl4pPr marL="1828800" lvl="3" indent="-317500">
              <a:spcBef>
                <a:spcPts val="1000"/>
              </a:spcBef>
              <a:spcAft>
                <a:spcPts val="0"/>
              </a:spcAft>
              <a:buClr>
                <a:srgbClr val="004B88"/>
              </a:buClr>
              <a:buSzPts val="1400"/>
              <a:buChar char="●"/>
              <a:defRPr>
                <a:solidFill>
                  <a:srgbClr val="004B88"/>
                </a:solidFill>
              </a:defRPr>
            </a:lvl4pPr>
            <a:lvl5pPr marL="2286000" lvl="4" indent="-317500">
              <a:spcBef>
                <a:spcPts val="1000"/>
              </a:spcBef>
              <a:spcAft>
                <a:spcPts val="0"/>
              </a:spcAft>
              <a:buClr>
                <a:srgbClr val="004B88"/>
              </a:buClr>
              <a:buSzPts val="1400"/>
              <a:buChar char="○"/>
              <a:defRPr>
                <a:solidFill>
                  <a:srgbClr val="004B88"/>
                </a:solidFill>
              </a:defRPr>
            </a:lvl5pPr>
            <a:lvl6pPr marL="2743200" lvl="5" indent="-317500">
              <a:spcBef>
                <a:spcPts val="1000"/>
              </a:spcBef>
              <a:spcAft>
                <a:spcPts val="0"/>
              </a:spcAft>
              <a:buClr>
                <a:srgbClr val="004B88"/>
              </a:buClr>
              <a:buSzPts val="1400"/>
              <a:buChar char="■"/>
              <a:defRPr>
                <a:solidFill>
                  <a:srgbClr val="004B88"/>
                </a:solidFill>
              </a:defRPr>
            </a:lvl6pPr>
            <a:lvl7pPr marL="3200400" lvl="6" indent="-317500">
              <a:spcBef>
                <a:spcPts val="1000"/>
              </a:spcBef>
              <a:spcAft>
                <a:spcPts val="0"/>
              </a:spcAft>
              <a:buClr>
                <a:srgbClr val="004B88"/>
              </a:buClr>
              <a:buSzPts val="1400"/>
              <a:buChar char="●"/>
              <a:defRPr>
                <a:solidFill>
                  <a:srgbClr val="004B88"/>
                </a:solidFill>
              </a:defRPr>
            </a:lvl7pPr>
            <a:lvl8pPr marL="3657600" lvl="7" indent="-317500">
              <a:spcBef>
                <a:spcPts val="1000"/>
              </a:spcBef>
              <a:spcAft>
                <a:spcPts val="0"/>
              </a:spcAft>
              <a:buClr>
                <a:srgbClr val="004B88"/>
              </a:buClr>
              <a:buSzPts val="1400"/>
              <a:buChar char="○"/>
              <a:defRPr>
                <a:solidFill>
                  <a:srgbClr val="004B88"/>
                </a:solidFill>
              </a:defRPr>
            </a:lvl8pPr>
            <a:lvl9pPr marL="4114800" lvl="8" indent="-317500">
              <a:spcBef>
                <a:spcPts val="1000"/>
              </a:spcBef>
              <a:spcAft>
                <a:spcPts val="1000"/>
              </a:spcAft>
              <a:buClr>
                <a:srgbClr val="004B88"/>
              </a:buClr>
              <a:buSzPts val="1400"/>
              <a:buChar char="■"/>
              <a:defRPr>
                <a:solidFill>
                  <a:srgbClr val="004B88"/>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ext - white background 2">
  <p:cSld name="TITLE_AND_BODY_10_4">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a:off x="603250" y="445025"/>
            <a:ext cx="7905900" cy="613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6" name="Google Shape;76;p19"/>
          <p:cNvSpPr txBox="1">
            <a:spLocks noGrp="1"/>
          </p:cNvSpPr>
          <p:nvPr>
            <p:ph type="body" idx="1"/>
          </p:nvPr>
        </p:nvSpPr>
        <p:spPr>
          <a:xfrm>
            <a:off x="603250" y="1246825"/>
            <a:ext cx="79059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1000"/>
              </a:spcBef>
              <a:spcAft>
                <a:spcPts val="0"/>
              </a:spcAft>
              <a:buSzPts val="1400"/>
              <a:buChar char="○"/>
              <a:defRPr/>
            </a:lvl2pPr>
            <a:lvl3pPr marL="1371600" lvl="2" indent="-317500">
              <a:spcBef>
                <a:spcPts val="1000"/>
              </a:spcBef>
              <a:spcAft>
                <a:spcPts val="0"/>
              </a:spcAft>
              <a:buSzPts val="1400"/>
              <a:buChar char="■"/>
              <a:defRPr/>
            </a:lvl3pPr>
            <a:lvl4pPr marL="1828800" lvl="3" indent="-317500">
              <a:spcBef>
                <a:spcPts val="1000"/>
              </a:spcBef>
              <a:spcAft>
                <a:spcPts val="0"/>
              </a:spcAft>
              <a:buSzPts val="1400"/>
              <a:buChar char="●"/>
              <a:defRPr/>
            </a:lvl4pPr>
            <a:lvl5pPr marL="2286000" lvl="4" indent="-317500">
              <a:spcBef>
                <a:spcPts val="1000"/>
              </a:spcBef>
              <a:spcAft>
                <a:spcPts val="0"/>
              </a:spcAft>
              <a:buSzPts val="1400"/>
              <a:buChar char="○"/>
              <a:defRPr/>
            </a:lvl5pPr>
            <a:lvl6pPr marL="2743200" lvl="5" indent="-317500">
              <a:spcBef>
                <a:spcPts val="1000"/>
              </a:spcBef>
              <a:spcAft>
                <a:spcPts val="0"/>
              </a:spcAft>
              <a:buSzPts val="1400"/>
              <a:buChar char="■"/>
              <a:defRPr/>
            </a:lvl6pPr>
            <a:lvl7pPr marL="3200400" lvl="6" indent="-317500">
              <a:spcBef>
                <a:spcPts val="1000"/>
              </a:spcBef>
              <a:spcAft>
                <a:spcPts val="0"/>
              </a:spcAft>
              <a:buSzPts val="1400"/>
              <a:buChar char="●"/>
              <a:defRPr/>
            </a:lvl7pPr>
            <a:lvl8pPr marL="3657600" lvl="7" indent="-317500">
              <a:spcBef>
                <a:spcPts val="1000"/>
              </a:spcBef>
              <a:spcAft>
                <a:spcPts val="0"/>
              </a:spcAft>
              <a:buSzPts val="1400"/>
              <a:buChar char="○"/>
              <a:defRPr/>
            </a:lvl8pPr>
            <a:lvl9pPr marL="4114800" lvl="8" indent="-317500">
              <a:spcBef>
                <a:spcPts val="1000"/>
              </a:spcBef>
              <a:spcAft>
                <a:spcPts val="1000"/>
              </a:spcAft>
              <a:buSzPts val="1400"/>
              <a:buChar char="■"/>
              <a:defRPr/>
            </a:lvl9pPr>
          </a:lstStyle>
          <a:p>
            <a:endParaRPr/>
          </a:p>
        </p:txBody>
      </p:sp>
      <p:sp>
        <p:nvSpPr>
          <p:cNvPr id="77" name="Google Shape;77;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ext - white background 3">
  <p:cSld name="TITLE_AND_BODY_10_5">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a:off x="603250" y="445025"/>
            <a:ext cx="7905900" cy="613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80" name="Google Shape;80;p20"/>
          <p:cNvSpPr txBox="1">
            <a:spLocks noGrp="1"/>
          </p:cNvSpPr>
          <p:nvPr>
            <p:ph type="body" idx="1"/>
          </p:nvPr>
        </p:nvSpPr>
        <p:spPr>
          <a:xfrm>
            <a:off x="603250" y="1246825"/>
            <a:ext cx="79059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1000"/>
              </a:spcBef>
              <a:spcAft>
                <a:spcPts val="0"/>
              </a:spcAft>
              <a:buSzPts val="1400"/>
              <a:buChar char="○"/>
              <a:defRPr/>
            </a:lvl2pPr>
            <a:lvl3pPr marL="1371600" lvl="2" indent="-317500">
              <a:spcBef>
                <a:spcPts val="1000"/>
              </a:spcBef>
              <a:spcAft>
                <a:spcPts val="0"/>
              </a:spcAft>
              <a:buSzPts val="1400"/>
              <a:buChar char="■"/>
              <a:defRPr/>
            </a:lvl3pPr>
            <a:lvl4pPr marL="1828800" lvl="3" indent="-317500">
              <a:spcBef>
                <a:spcPts val="1000"/>
              </a:spcBef>
              <a:spcAft>
                <a:spcPts val="0"/>
              </a:spcAft>
              <a:buSzPts val="1400"/>
              <a:buChar char="●"/>
              <a:defRPr/>
            </a:lvl4pPr>
            <a:lvl5pPr marL="2286000" lvl="4" indent="-317500">
              <a:spcBef>
                <a:spcPts val="1000"/>
              </a:spcBef>
              <a:spcAft>
                <a:spcPts val="0"/>
              </a:spcAft>
              <a:buSzPts val="1400"/>
              <a:buChar char="○"/>
              <a:defRPr/>
            </a:lvl5pPr>
            <a:lvl6pPr marL="2743200" lvl="5" indent="-317500">
              <a:spcBef>
                <a:spcPts val="1000"/>
              </a:spcBef>
              <a:spcAft>
                <a:spcPts val="0"/>
              </a:spcAft>
              <a:buSzPts val="1400"/>
              <a:buChar char="■"/>
              <a:defRPr/>
            </a:lvl6pPr>
            <a:lvl7pPr marL="3200400" lvl="6" indent="-317500">
              <a:spcBef>
                <a:spcPts val="1000"/>
              </a:spcBef>
              <a:spcAft>
                <a:spcPts val="0"/>
              </a:spcAft>
              <a:buSzPts val="1400"/>
              <a:buChar char="●"/>
              <a:defRPr/>
            </a:lvl7pPr>
            <a:lvl8pPr marL="3657600" lvl="7" indent="-317500">
              <a:spcBef>
                <a:spcPts val="1000"/>
              </a:spcBef>
              <a:spcAft>
                <a:spcPts val="0"/>
              </a:spcAft>
              <a:buSzPts val="1400"/>
              <a:buChar char="○"/>
              <a:defRPr/>
            </a:lvl8pPr>
            <a:lvl9pPr marL="4114800" lvl="8" indent="-317500">
              <a:spcBef>
                <a:spcPts val="1000"/>
              </a:spcBef>
              <a:spcAft>
                <a:spcPts val="1000"/>
              </a:spcAft>
              <a:buSzPts val="1400"/>
              <a:buChar char="■"/>
              <a:defRPr/>
            </a:lvl9pPr>
          </a:lstStyle>
          <a:p>
            <a:endParaRPr/>
          </a:p>
        </p:txBody>
      </p:sp>
      <p:sp>
        <p:nvSpPr>
          <p:cNvPr id="81" name="Google Shape;81;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xt - white background 4">
  <p:cSld name="TITLE_AND_BODY_10_6">
    <p:spTree>
      <p:nvGrpSpPr>
        <p:cNvPr id="1" name="Shape 82"/>
        <p:cNvGrpSpPr/>
        <p:nvPr/>
      </p:nvGrpSpPr>
      <p:grpSpPr>
        <a:xfrm>
          <a:off x="0" y="0"/>
          <a:ext cx="0" cy="0"/>
          <a:chOff x="0" y="0"/>
          <a:chExt cx="0" cy="0"/>
        </a:xfrm>
      </p:grpSpPr>
      <p:sp>
        <p:nvSpPr>
          <p:cNvPr id="83" name="Google Shape;83;p21"/>
          <p:cNvSpPr txBox="1">
            <a:spLocks noGrp="1"/>
          </p:cNvSpPr>
          <p:nvPr>
            <p:ph type="title"/>
          </p:nvPr>
        </p:nvSpPr>
        <p:spPr>
          <a:xfrm>
            <a:off x="603250" y="445025"/>
            <a:ext cx="7905900" cy="613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84" name="Google Shape;84;p21"/>
          <p:cNvSpPr txBox="1">
            <a:spLocks noGrp="1"/>
          </p:cNvSpPr>
          <p:nvPr>
            <p:ph type="body" idx="1"/>
          </p:nvPr>
        </p:nvSpPr>
        <p:spPr>
          <a:xfrm>
            <a:off x="603250" y="1246825"/>
            <a:ext cx="79059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1000"/>
              </a:spcBef>
              <a:spcAft>
                <a:spcPts val="0"/>
              </a:spcAft>
              <a:buSzPts val="1400"/>
              <a:buChar char="○"/>
              <a:defRPr/>
            </a:lvl2pPr>
            <a:lvl3pPr marL="1371600" lvl="2" indent="-317500">
              <a:spcBef>
                <a:spcPts val="1000"/>
              </a:spcBef>
              <a:spcAft>
                <a:spcPts val="0"/>
              </a:spcAft>
              <a:buSzPts val="1400"/>
              <a:buChar char="■"/>
              <a:defRPr/>
            </a:lvl3pPr>
            <a:lvl4pPr marL="1828800" lvl="3" indent="-317500">
              <a:spcBef>
                <a:spcPts val="1000"/>
              </a:spcBef>
              <a:spcAft>
                <a:spcPts val="0"/>
              </a:spcAft>
              <a:buSzPts val="1400"/>
              <a:buChar char="●"/>
              <a:defRPr/>
            </a:lvl4pPr>
            <a:lvl5pPr marL="2286000" lvl="4" indent="-317500">
              <a:spcBef>
                <a:spcPts val="1000"/>
              </a:spcBef>
              <a:spcAft>
                <a:spcPts val="0"/>
              </a:spcAft>
              <a:buSzPts val="1400"/>
              <a:buChar char="○"/>
              <a:defRPr/>
            </a:lvl5pPr>
            <a:lvl6pPr marL="2743200" lvl="5" indent="-317500">
              <a:spcBef>
                <a:spcPts val="1000"/>
              </a:spcBef>
              <a:spcAft>
                <a:spcPts val="0"/>
              </a:spcAft>
              <a:buSzPts val="1400"/>
              <a:buChar char="■"/>
              <a:defRPr/>
            </a:lvl6pPr>
            <a:lvl7pPr marL="3200400" lvl="6" indent="-317500">
              <a:spcBef>
                <a:spcPts val="1000"/>
              </a:spcBef>
              <a:spcAft>
                <a:spcPts val="0"/>
              </a:spcAft>
              <a:buSzPts val="1400"/>
              <a:buChar char="●"/>
              <a:defRPr/>
            </a:lvl7pPr>
            <a:lvl8pPr marL="3657600" lvl="7" indent="-317500">
              <a:spcBef>
                <a:spcPts val="1000"/>
              </a:spcBef>
              <a:spcAft>
                <a:spcPts val="0"/>
              </a:spcAft>
              <a:buSzPts val="1400"/>
              <a:buChar char="○"/>
              <a:defRPr/>
            </a:lvl8pPr>
            <a:lvl9pPr marL="4114800" lvl="8" indent="-317500">
              <a:spcBef>
                <a:spcPts val="1000"/>
              </a:spcBef>
              <a:spcAft>
                <a:spcPts val="1000"/>
              </a:spcAft>
              <a:buSzPts val="1400"/>
              <a:buChar char="■"/>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1">
  <p:cSld name="CUSTOM_9">
    <p:spTree>
      <p:nvGrpSpPr>
        <p:cNvPr id="1" name="Shape 86"/>
        <p:cNvGrpSpPr/>
        <p:nvPr/>
      </p:nvGrpSpPr>
      <p:grpSpPr>
        <a:xfrm>
          <a:off x="0" y="0"/>
          <a:ext cx="0" cy="0"/>
          <a:chOff x="0" y="0"/>
          <a:chExt cx="0" cy="0"/>
        </a:xfrm>
      </p:grpSpPr>
      <p:sp>
        <p:nvSpPr>
          <p:cNvPr id="87" name="Google Shape;87;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8" name="Google Shape;88;p22"/>
          <p:cNvSpPr txBox="1">
            <a:spLocks noGrp="1"/>
          </p:cNvSpPr>
          <p:nvPr>
            <p:ph type="body" idx="1"/>
          </p:nvPr>
        </p:nvSpPr>
        <p:spPr>
          <a:xfrm>
            <a:off x="603250" y="1246825"/>
            <a:ext cx="79059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1000"/>
              </a:spcBef>
              <a:spcAft>
                <a:spcPts val="0"/>
              </a:spcAft>
              <a:buSzPts val="1400"/>
              <a:buChar char="○"/>
              <a:defRPr/>
            </a:lvl2pPr>
            <a:lvl3pPr marL="1371600" lvl="2" indent="-317500">
              <a:spcBef>
                <a:spcPts val="1000"/>
              </a:spcBef>
              <a:spcAft>
                <a:spcPts val="0"/>
              </a:spcAft>
              <a:buSzPts val="1400"/>
              <a:buChar char="■"/>
              <a:defRPr/>
            </a:lvl3pPr>
            <a:lvl4pPr marL="1828800" lvl="3" indent="-317500">
              <a:spcBef>
                <a:spcPts val="1000"/>
              </a:spcBef>
              <a:spcAft>
                <a:spcPts val="0"/>
              </a:spcAft>
              <a:buSzPts val="1400"/>
              <a:buChar char="●"/>
              <a:defRPr/>
            </a:lvl4pPr>
            <a:lvl5pPr marL="2286000" lvl="4" indent="-317500">
              <a:spcBef>
                <a:spcPts val="1000"/>
              </a:spcBef>
              <a:spcAft>
                <a:spcPts val="0"/>
              </a:spcAft>
              <a:buSzPts val="1400"/>
              <a:buChar char="○"/>
              <a:defRPr/>
            </a:lvl5pPr>
            <a:lvl6pPr marL="2743200" lvl="5" indent="-317500">
              <a:spcBef>
                <a:spcPts val="1000"/>
              </a:spcBef>
              <a:spcAft>
                <a:spcPts val="0"/>
              </a:spcAft>
              <a:buSzPts val="1400"/>
              <a:buChar char="■"/>
              <a:defRPr/>
            </a:lvl6pPr>
            <a:lvl7pPr marL="3200400" lvl="6" indent="-317500">
              <a:spcBef>
                <a:spcPts val="1000"/>
              </a:spcBef>
              <a:spcAft>
                <a:spcPts val="0"/>
              </a:spcAft>
              <a:buSzPts val="1400"/>
              <a:buChar char="●"/>
              <a:defRPr/>
            </a:lvl7pPr>
            <a:lvl8pPr marL="3657600" lvl="7" indent="-317500">
              <a:spcBef>
                <a:spcPts val="1000"/>
              </a:spcBef>
              <a:spcAft>
                <a:spcPts val="0"/>
              </a:spcAft>
              <a:buSzPts val="1400"/>
              <a:buChar char="○"/>
              <a:defRPr/>
            </a:lvl8pPr>
            <a:lvl9pPr marL="4114800" lvl="8" indent="-317500">
              <a:spcBef>
                <a:spcPts val="1000"/>
              </a:spcBef>
              <a:spcAft>
                <a:spcPts val="100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jrf.org.uk/deep-poverty-and-destitution/ethnicity-and-the-heightened-risk-of-very-deep-poverty" TargetMode="External"/><Relationship Id="rId7" Type="http://schemas.openxmlformats.org/officeDocument/2006/relationships/hyperlink" Target="https://www.theguardian.com/society/2022/nov/21/racial-inequality-hard-wired-housing-system-england-study" TargetMode="External"/><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hyperlink" Target="https://www.theguardian.com/uk-news/2021/jun/13/zero-hours-contracts-trapping-women-of-colour-on-low-pay#:~:text=The%20report%20reveals%20significant%20disparities%20along%20along%20the%20lines%20of,with%203.2%25%20of%20white%20women." TargetMode="External"/><Relationship Id="rId5" Type="http://schemas.openxmlformats.org/officeDocument/2006/relationships/hyperlink" Target="https://committees.parliament.uk/committee/328/women-and-equalities-committee/" TargetMode="External"/><Relationship Id="rId4" Type="http://schemas.openxmlformats.org/officeDocument/2006/relationships/hyperlink" Target="https://commonslibrary.parliament.uk/research-briefings/sn0638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3"/>
          <p:cNvSpPr txBox="1">
            <a:spLocks noGrp="1"/>
          </p:cNvSpPr>
          <p:nvPr>
            <p:ph type="title"/>
          </p:nvPr>
        </p:nvSpPr>
        <p:spPr>
          <a:xfrm>
            <a:off x="157144" y="215900"/>
            <a:ext cx="8160300" cy="2270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4700">
                <a:solidFill>
                  <a:srgbClr val="004888"/>
                </a:solidFill>
              </a:rPr>
              <a:t>Race disparities research</a:t>
            </a:r>
            <a:endParaRPr sz="4700">
              <a:solidFill>
                <a:srgbClr val="004888"/>
              </a:solidFill>
            </a:endParaRPr>
          </a:p>
          <a:p>
            <a:pPr marL="0" lvl="0" indent="0" algn="l" rtl="0">
              <a:spcBef>
                <a:spcPts val="0"/>
              </a:spcBef>
              <a:spcAft>
                <a:spcPts val="0"/>
              </a:spcAft>
              <a:buNone/>
            </a:pPr>
            <a:r>
              <a:rPr lang="en-GB" sz="2700" b="0">
                <a:solidFill>
                  <a:srgbClr val="004888"/>
                </a:solidFill>
                <a:latin typeface="Open Sans Medium"/>
                <a:ea typeface="Open Sans Medium"/>
                <a:cs typeface="Open Sans Medium"/>
                <a:sym typeface="Open Sans Medium"/>
              </a:rPr>
              <a:t>Peer group conference</a:t>
            </a:r>
            <a:endParaRPr sz="2700" b="0">
              <a:solidFill>
                <a:srgbClr val="004888"/>
              </a:solidFill>
              <a:latin typeface="Open Sans Medium"/>
              <a:ea typeface="Open Sans Medium"/>
              <a:cs typeface="Open Sans Medium"/>
              <a:sym typeface="Open Sans Medium"/>
            </a:endParaRPr>
          </a:p>
        </p:txBody>
      </p:sp>
      <p:sp>
        <p:nvSpPr>
          <p:cNvPr id="94" name="Google Shape;94;p23"/>
          <p:cNvSpPr txBox="1">
            <a:spLocks noGrp="1"/>
          </p:cNvSpPr>
          <p:nvPr>
            <p:ph type="body" idx="1"/>
          </p:nvPr>
        </p:nvSpPr>
        <p:spPr>
          <a:xfrm>
            <a:off x="5098373" y="3923625"/>
            <a:ext cx="3871800" cy="1038300"/>
          </a:xfrm>
          <a:prstGeom prst="rect">
            <a:avLst/>
          </a:prstGeom>
        </p:spPr>
        <p:txBody>
          <a:bodyPr spcFirstLastPara="1" wrap="square" lIns="91425" tIns="91425" rIns="91425" bIns="91425" anchor="b" anchorCtr="0">
            <a:noAutofit/>
          </a:bodyPr>
          <a:lstStyle/>
          <a:p>
            <a:pPr marL="0" lvl="0" indent="0" algn="l" rtl="0">
              <a:lnSpc>
                <a:spcPct val="80000"/>
              </a:lnSpc>
              <a:spcBef>
                <a:spcPts val="400"/>
              </a:spcBef>
              <a:spcAft>
                <a:spcPts val="0"/>
              </a:spcAft>
              <a:buSzPts val="358"/>
              <a:buNone/>
            </a:pPr>
            <a:r>
              <a:rPr lang="en-GB" sz="1500">
                <a:solidFill>
                  <a:srgbClr val="004888"/>
                </a:solidFill>
                <a:latin typeface="Open Sans ExtraBold"/>
                <a:ea typeface="Open Sans ExtraBold"/>
                <a:cs typeface="Open Sans ExtraBold"/>
                <a:sym typeface="Open Sans ExtraBold"/>
              </a:rPr>
              <a:t>Mandeep Rupra [she/her]</a:t>
            </a:r>
            <a:endParaRPr sz="1500">
              <a:solidFill>
                <a:srgbClr val="004888"/>
              </a:solidFill>
              <a:latin typeface="Open Sans ExtraBold"/>
              <a:ea typeface="Open Sans ExtraBold"/>
              <a:cs typeface="Open Sans ExtraBold"/>
              <a:sym typeface="Open Sans ExtraBold"/>
            </a:endParaRPr>
          </a:p>
          <a:p>
            <a:pPr marL="0" lvl="0" indent="0" algn="l" rtl="0">
              <a:lnSpc>
                <a:spcPct val="80000"/>
              </a:lnSpc>
              <a:spcBef>
                <a:spcPts val="400"/>
              </a:spcBef>
              <a:spcAft>
                <a:spcPts val="0"/>
              </a:spcAft>
              <a:buSzPts val="358"/>
              <a:buNone/>
            </a:pPr>
            <a:r>
              <a:rPr lang="en-GB" sz="1500">
                <a:solidFill>
                  <a:srgbClr val="004888"/>
                </a:solidFill>
                <a:latin typeface="Open Sans"/>
                <a:ea typeface="Open Sans"/>
                <a:cs typeface="Open Sans"/>
                <a:sym typeface="Open Sans"/>
              </a:rPr>
              <a:t>Director of Equity and Belonging </a:t>
            </a:r>
            <a:endParaRPr sz="1500">
              <a:solidFill>
                <a:srgbClr val="004888"/>
              </a:solidFill>
              <a:latin typeface="Open Sans"/>
              <a:ea typeface="Open Sans"/>
              <a:cs typeface="Open Sans"/>
              <a:sym typeface="Open Sans"/>
            </a:endParaRPr>
          </a:p>
          <a:p>
            <a:pPr marL="0" lvl="0" indent="0" algn="l" rtl="0">
              <a:lnSpc>
                <a:spcPct val="80000"/>
              </a:lnSpc>
              <a:spcBef>
                <a:spcPts val="400"/>
              </a:spcBef>
              <a:spcAft>
                <a:spcPts val="0"/>
              </a:spcAft>
              <a:buSzPts val="358"/>
              <a:buNone/>
            </a:pPr>
            <a:endParaRPr sz="1500">
              <a:solidFill>
                <a:srgbClr val="004888"/>
              </a:solidFill>
              <a:latin typeface="Open Sans"/>
              <a:ea typeface="Open Sans"/>
              <a:cs typeface="Open Sans"/>
              <a:sym typeface="Open Sans"/>
            </a:endParaRPr>
          </a:p>
          <a:p>
            <a:pPr marL="0" lvl="0" indent="0" algn="l" rtl="0">
              <a:lnSpc>
                <a:spcPct val="80000"/>
              </a:lnSpc>
              <a:spcBef>
                <a:spcPts val="400"/>
              </a:spcBef>
              <a:spcAft>
                <a:spcPts val="0"/>
              </a:spcAft>
              <a:buSzPts val="358"/>
              <a:buNone/>
            </a:pPr>
            <a:endParaRPr sz="1500">
              <a:solidFill>
                <a:schemeClr val="dk1"/>
              </a:solidFill>
              <a:latin typeface="Open Sans"/>
              <a:ea typeface="Open Sans"/>
              <a:cs typeface="Open Sans"/>
              <a:sym typeface="Open Sans"/>
            </a:endParaRPr>
          </a:p>
          <a:p>
            <a:pPr marL="0" lvl="0" indent="0" algn="l" rtl="0">
              <a:lnSpc>
                <a:spcPct val="80000"/>
              </a:lnSpc>
              <a:spcBef>
                <a:spcPts val="400"/>
              </a:spcBef>
              <a:spcAft>
                <a:spcPts val="0"/>
              </a:spcAft>
              <a:buSzPts val="358"/>
              <a:buNone/>
            </a:pPr>
            <a:endParaRPr sz="1650"/>
          </a:p>
          <a:p>
            <a:pPr marL="0" lvl="0" indent="0" algn="l" rtl="0">
              <a:lnSpc>
                <a:spcPct val="80000"/>
              </a:lnSpc>
              <a:spcBef>
                <a:spcPts val="400"/>
              </a:spcBef>
              <a:spcAft>
                <a:spcPts val="0"/>
              </a:spcAft>
              <a:buSzPts val="358"/>
              <a:buNone/>
            </a:pPr>
            <a:endParaRPr sz="1487"/>
          </a:p>
        </p:txBody>
      </p:sp>
      <p:pic>
        <p:nvPicPr>
          <p:cNvPr id="95" name="Google Shape;95;p23"/>
          <p:cNvPicPr preferRelativeResize="0"/>
          <p:nvPr/>
        </p:nvPicPr>
        <p:blipFill>
          <a:blip r:embed="rId3">
            <a:alphaModFix/>
          </a:blip>
          <a:stretch>
            <a:fillRect/>
          </a:stretch>
        </p:blipFill>
        <p:spPr>
          <a:xfrm>
            <a:off x="1618375" y="3451825"/>
            <a:ext cx="1424700" cy="1424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2BDDE"/>
        </a:solidFill>
        <a:effectLst/>
      </p:bgPr>
    </p:bg>
    <p:spTree>
      <p:nvGrpSpPr>
        <p:cNvPr id="1" name="Shape 190"/>
        <p:cNvGrpSpPr/>
        <p:nvPr/>
      </p:nvGrpSpPr>
      <p:grpSpPr>
        <a:xfrm>
          <a:off x="0" y="0"/>
          <a:ext cx="0" cy="0"/>
          <a:chOff x="0" y="0"/>
          <a:chExt cx="0" cy="0"/>
        </a:xfrm>
      </p:grpSpPr>
      <p:sp>
        <p:nvSpPr>
          <p:cNvPr id="191" name="Google Shape;191;p32"/>
          <p:cNvSpPr txBox="1"/>
          <p:nvPr/>
        </p:nvSpPr>
        <p:spPr>
          <a:xfrm>
            <a:off x="495950" y="456325"/>
            <a:ext cx="33219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b="1">
                <a:solidFill>
                  <a:srgbClr val="004888"/>
                </a:solidFill>
                <a:latin typeface="Open Sans"/>
                <a:ea typeface="Open Sans"/>
                <a:cs typeface="Open Sans"/>
                <a:sym typeface="Open Sans"/>
              </a:rPr>
              <a:t>About the project</a:t>
            </a:r>
            <a:endParaRPr sz="2400" b="1">
              <a:solidFill>
                <a:srgbClr val="004888"/>
              </a:solidFill>
              <a:latin typeface="Open Sans"/>
              <a:ea typeface="Open Sans"/>
              <a:cs typeface="Open Sans"/>
              <a:sym typeface="Open Sans"/>
            </a:endParaRPr>
          </a:p>
          <a:p>
            <a:pPr marL="0" lvl="0" indent="0" algn="l" rtl="0">
              <a:spcBef>
                <a:spcPts val="0"/>
              </a:spcBef>
              <a:spcAft>
                <a:spcPts val="0"/>
              </a:spcAft>
              <a:buNone/>
            </a:pPr>
            <a:endParaRPr sz="2400">
              <a:solidFill>
                <a:srgbClr val="1C1E45"/>
              </a:solidFill>
              <a:latin typeface="Poppins"/>
              <a:ea typeface="Poppins"/>
              <a:cs typeface="Poppins"/>
              <a:sym typeface="Poppins"/>
            </a:endParaRPr>
          </a:p>
          <a:p>
            <a:pPr marL="0" lvl="0" indent="0" algn="l" rtl="0">
              <a:spcBef>
                <a:spcPts val="0"/>
              </a:spcBef>
              <a:spcAft>
                <a:spcPts val="0"/>
              </a:spcAft>
              <a:buNone/>
            </a:pPr>
            <a:endParaRPr sz="2400">
              <a:solidFill>
                <a:srgbClr val="1C1E45"/>
              </a:solidFill>
              <a:latin typeface="Poppins"/>
              <a:ea typeface="Poppins"/>
              <a:cs typeface="Poppins"/>
              <a:sym typeface="Poppins"/>
            </a:endParaRPr>
          </a:p>
          <a:p>
            <a:pPr marL="0" lvl="0" indent="0" algn="l" rtl="0">
              <a:spcBef>
                <a:spcPts val="0"/>
              </a:spcBef>
              <a:spcAft>
                <a:spcPts val="0"/>
              </a:spcAft>
              <a:buNone/>
            </a:pPr>
            <a:endParaRPr sz="2400">
              <a:solidFill>
                <a:srgbClr val="1C1E45"/>
              </a:solidFill>
              <a:latin typeface="Poppins"/>
              <a:ea typeface="Poppins"/>
              <a:cs typeface="Poppins"/>
              <a:sym typeface="Poppins"/>
            </a:endParaRPr>
          </a:p>
        </p:txBody>
      </p:sp>
      <p:sp>
        <p:nvSpPr>
          <p:cNvPr id="192" name="Google Shape;192;p32"/>
          <p:cNvSpPr txBox="1"/>
          <p:nvPr/>
        </p:nvSpPr>
        <p:spPr>
          <a:xfrm>
            <a:off x="3584575" y="1123775"/>
            <a:ext cx="5295900" cy="2258400"/>
          </a:xfrm>
          <a:prstGeom prst="rect">
            <a:avLst/>
          </a:prstGeom>
          <a:solidFill>
            <a:srgbClr val="FFD5CB"/>
          </a:solidFill>
          <a:ln w="9525" cap="flat" cmpd="sng">
            <a:solidFill>
              <a:srgbClr val="FFD5CB"/>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600" b="1">
                <a:solidFill>
                  <a:srgbClr val="004888"/>
                </a:solidFill>
                <a:latin typeface="Open Sans"/>
                <a:ea typeface="Open Sans"/>
                <a:cs typeface="Open Sans"/>
                <a:sym typeface="Open Sans"/>
              </a:rPr>
              <a:t>What we did:</a:t>
            </a:r>
            <a:endParaRPr sz="1600" b="1">
              <a:solidFill>
                <a:srgbClr val="004888"/>
              </a:solidFill>
              <a:latin typeface="Open Sans"/>
              <a:ea typeface="Open Sans"/>
              <a:cs typeface="Open Sans"/>
              <a:sym typeface="Open Sans"/>
            </a:endParaRPr>
          </a:p>
          <a:p>
            <a:pPr marL="0" lvl="0" indent="0" algn="l" rtl="0">
              <a:spcBef>
                <a:spcPts val="0"/>
              </a:spcBef>
              <a:spcAft>
                <a:spcPts val="0"/>
              </a:spcAft>
              <a:buNone/>
            </a:pPr>
            <a:endParaRPr sz="1200">
              <a:solidFill>
                <a:srgbClr val="004888"/>
              </a:solidFill>
              <a:latin typeface="Open Sans Medium"/>
              <a:ea typeface="Open Sans Medium"/>
              <a:cs typeface="Open Sans Medium"/>
              <a:sym typeface="Open Sans Medium"/>
            </a:endParaRPr>
          </a:p>
          <a:p>
            <a:pPr marL="0" lvl="0" indent="0" algn="l" rtl="0">
              <a:spcBef>
                <a:spcPts val="0"/>
              </a:spcBef>
              <a:spcAft>
                <a:spcPts val="0"/>
              </a:spcAft>
              <a:buNone/>
            </a:pPr>
            <a:r>
              <a:rPr lang="en-GB" sz="1200">
                <a:solidFill>
                  <a:srgbClr val="004888"/>
                </a:solidFill>
                <a:latin typeface="Open Sans Medium"/>
                <a:ea typeface="Open Sans Medium"/>
                <a:cs typeface="Open Sans Medium"/>
                <a:sym typeface="Open Sans Medium"/>
              </a:rPr>
              <a:t>Taking an asset-based approach, the Hello Brave team</a:t>
            </a:r>
            <a:endParaRPr sz="1200">
              <a:solidFill>
                <a:srgbClr val="004888"/>
              </a:solidFill>
              <a:latin typeface="Open Sans Medium"/>
              <a:ea typeface="Open Sans Medium"/>
              <a:cs typeface="Open Sans Medium"/>
              <a:sym typeface="Open Sans Medium"/>
            </a:endParaRPr>
          </a:p>
          <a:p>
            <a:pPr marL="0" lvl="0" indent="0" algn="l" rtl="0">
              <a:spcBef>
                <a:spcPts val="0"/>
              </a:spcBef>
              <a:spcAft>
                <a:spcPts val="0"/>
              </a:spcAft>
              <a:buNone/>
            </a:pPr>
            <a:r>
              <a:rPr lang="en-GB" sz="1200">
                <a:solidFill>
                  <a:srgbClr val="004888"/>
                </a:solidFill>
                <a:latin typeface="Open Sans Medium"/>
                <a:ea typeface="Open Sans Medium"/>
                <a:cs typeface="Open Sans Medium"/>
                <a:sym typeface="Open Sans Medium"/>
              </a:rPr>
              <a:t>recruited and built relationships with representatives from community organisations who currently centre Black, Chinese and Southern Asian communities (aka clients of colour at Citizens Advice).</a:t>
            </a:r>
            <a:endParaRPr sz="1200">
              <a:solidFill>
                <a:srgbClr val="004888"/>
              </a:solidFill>
              <a:latin typeface="Open Sans Medium"/>
              <a:ea typeface="Open Sans Medium"/>
              <a:cs typeface="Open Sans Medium"/>
              <a:sym typeface="Open Sans Medium"/>
            </a:endParaRPr>
          </a:p>
          <a:p>
            <a:pPr marL="0" lvl="0" indent="0" algn="l" rtl="0">
              <a:spcBef>
                <a:spcPts val="0"/>
              </a:spcBef>
              <a:spcAft>
                <a:spcPts val="0"/>
              </a:spcAft>
              <a:buNone/>
            </a:pPr>
            <a:endParaRPr sz="1200">
              <a:solidFill>
                <a:srgbClr val="004888"/>
              </a:solidFill>
              <a:latin typeface="Open Sans Medium"/>
              <a:ea typeface="Open Sans Medium"/>
              <a:cs typeface="Open Sans Medium"/>
              <a:sym typeface="Open Sans Medium"/>
            </a:endParaRPr>
          </a:p>
          <a:p>
            <a:pPr marL="0" lvl="0" indent="0" algn="l" rtl="0">
              <a:spcBef>
                <a:spcPts val="0"/>
              </a:spcBef>
              <a:spcAft>
                <a:spcPts val="0"/>
              </a:spcAft>
              <a:buNone/>
            </a:pPr>
            <a:r>
              <a:rPr lang="en-GB" sz="1200">
                <a:solidFill>
                  <a:srgbClr val="004888"/>
                </a:solidFill>
                <a:latin typeface="Open Sans Medium"/>
                <a:ea typeface="Open Sans Medium"/>
                <a:cs typeface="Open Sans Medium"/>
                <a:sym typeface="Open Sans Medium"/>
              </a:rPr>
              <a:t>We then formed a “Research Group” made up of local and national Citizens Advice colleagues in collaboration with this invaluable group of experts. The group worked together over three months to design and deliver this project</a:t>
            </a:r>
            <a:r>
              <a:rPr lang="en-GB" sz="1100">
                <a:solidFill>
                  <a:srgbClr val="004888"/>
                </a:solidFill>
                <a:latin typeface="Open Sans Medium"/>
                <a:ea typeface="Open Sans Medium"/>
                <a:cs typeface="Open Sans Medium"/>
                <a:sym typeface="Open Sans Medium"/>
              </a:rPr>
              <a:t>. </a:t>
            </a:r>
            <a:endParaRPr sz="1100">
              <a:solidFill>
                <a:srgbClr val="004888"/>
              </a:solidFill>
              <a:latin typeface="Open Sans Medium"/>
              <a:ea typeface="Open Sans Medium"/>
              <a:cs typeface="Open Sans Medium"/>
              <a:sym typeface="Open Sans Medium"/>
            </a:endParaRPr>
          </a:p>
        </p:txBody>
      </p:sp>
      <p:sp>
        <p:nvSpPr>
          <p:cNvPr id="193" name="Google Shape;193;p32"/>
          <p:cNvSpPr txBox="1"/>
          <p:nvPr/>
        </p:nvSpPr>
        <p:spPr>
          <a:xfrm>
            <a:off x="562075" y="1120175"/>
            <a:ext cx="2910600" cy="3696600"/>
          </a:xfrm>
          <a:prstGeom prst="rect">
            <a:avLst/>
          </a:prstGeom>
          <a:solidFill>
            <a:srgbClr val="1C1E45"/>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600" b="1">
                <a:solidFill>
                  <a:srgbClr val="F6ECE9"/>
                </a:solidFill>
                <a:latin typeface="Open Sans"/>
                <a:ea typeface="Open Sans"/>
                <a:cs typeface="Open Sans"/>
                <a:sym typeface="Open Sans"/>
              </a:rPr>
              <a:t>What we asked:</a:t>
            </a:r>
            <a:endParaRPr sz="1600" b="1">
              <a:solidFill>
                <a:srgbClr val="F6ECE9"/>
              </a:solidFill>
              <a:latin typeface="Open Sans"/>
              <a:ea typeface="Open Sans"/>
              <a:cs typeface="Open Sans"/>
              <a:sym typeface="Open Sans"/>
            </a:endParaRPr>
          </a:p>
          <a:p>
            <a:pPr marL="0" lvl="0" indent="0" algn="l" rtl="0">
              <a:spcBef>
                <a:spcPts val="0"/>
              </a:spcBef>
              <a:spcAft>
                <a:spcPts val="0"/>
              </a:spcAft>
              <a:buNone/>
            </a:pPr>
            <a:endParaRPr sz="1600">
              <a:solidFill>
                <a:srgbClr val="F6ECE9"/>
              </a:solidFill>
              <a:latin typeface="Open Sans Medium"/>
              <a:ea typeface="Open Sans Medium"/>
              <a:cs typeface="Open Sans Medium"/>
              <a:sym typeface="Open Sans Medium"/>
            </a:endParaRPr>
          </a:p>
          <a:p>
            <a:pPr marL="0" lvl="0" indent="0" algn="l" rtl="0">
              <a:spcBef>
                <a:spcPts val="0"/>
              </a:spcBef>
              <a:spcAft>
                <a:spcPts val="0"/>
              </a:spcAft>
              <a:buNone/>
            </a:pPr>
            <a:r>
              <a:rPr lang="en-GB" sz="1600">
                <a:solidFill>
                  <a:srgbClr val="F6ECE9"/>
                </a:solidFill>
                <a:latin typeface="Open Sans Medium"/>
                <a:ea typeface="Open Sans Medium"/>
                <a:cs typeface="Open Sans Medium"/>
                <a:sym typeface="Open Sans Medium"/>
              </a:rPr>
              <a:t>What are the experiences of the communities of colour not currently being well served across the network, and how might we change this?*</a:t>
            </a:r>
            <a:endParaRPr sz="1600">
              <a:solidFill>
                <a:srgbClr val="F6ECE9"/>
              </a:solidFill>
              <a:latin typeface="Open Sans Medium"/>
              <a:ea typeface="Open Sans Medium"/>
              <a:cs typeface="Open Sans Medium"/>
              <a:sym typeface="Open Sans Medium"/>
            </a:endParaRPr>
          </a:p>
          <a:p>
            <a:pPr marL="0" lvl="0" indent="0" algn="l" rtl="0">
              <a:spcBef>
                <a:spcPts val="0"/>
              </a:spcBef>
              <a:spcAft>
                <a:spcPts val="0"/>
              </a:spcAft>
              <a:buNone/>
            </a:pPr>
            <a:endParaRPr sz="1600">
              <a:solidFill>
                <a:srgbClr val="F6ECE9"/>
              </a:solidFill>
              <a:latin typeface="Open Sans Medium"/>
              <a:ea typeface="Open Sans Medium"/>
              <a:cs typeface="Open Sans Medium"/>
              <a:sym typeface="Open Sans Medium"/>
            </a:endParaRPr>
          </a:p>
          <a:p>
            <a:pPr marL="0" lvl="0" indent="0" algn="l" rtl="0">
              <a:spcBef>
                <a:spcPts val="0"/>
              </a:spcBef>
              <a:spcAft>
                <a:spcPts val="0"/>
              </a:spcAft>
              <a:buNone/>
            </a:pPr>
            <a:endParaRPr sz="1600">
              <a:solidFill>
                <a:srgbClr val="F6ECE9"/>
              </a:solidFill>
              <a:latin typeface="Open Sans Medium"/>
              <a:ea typeface="Open Sans Medium"/>
              <a:cs typeface="Open Sans Medium"/>
              <a:sym typeface="Open Sans Medium"/>
            </a:endParaRPr>
          </a:p>
          <a:p>
            <a:pPr marL="0" lvl="0" indent="0" algn="l" rtl="0">
              <a:spcBef>
                <a:spcPts val="0"/>
              </a:spcBef>
              <a:spcAft>
                <a:spcPts val="0"/>
              </a:spcAft>
              <a:buClr>
                <a:schemeClr val="dk1"/>
              </a:buClr>
              <a:buSzPts val="1100"/>
              <a:buFont typeface="Arial"/>
              <a:buNone/>
            </a:pPr>
            <a:r>
              <a:rPr lang="en-GB" i="1">
                <a:solidFill>
                  <a:srgbClr val="F6ECE9"/>
                </a:solidFill>
                <a:latin typeface="Open Sans Medium"/>
                <a:ea typeface="Open Sans Medium"/>
                <a:cs typeface="Open Sans Medium"/>
                <a:sym typeface="Open Sans Medium"/>
              </a:rPr>
              <a:t>*Using participatory, trauma informed methods, to build organisational experience in working in these ways. </a:t>
            </a:r>
            <a:endParaRPr i="1">
              <a:solidFill>
                <a:srgbClr val="F6ECE9"/>
              </a:solidFill>
              <a:latin typeface="Open Sans Medium"/>
              <a:ea typeface="Open Sans Medium"/>
              <a:cs typeface="Open Sans Medium"/>
              <a:sym typeface="Open Sans Medium"/>
            </a:endParaRPr>
          </a:p>
          <a:p>
            <a:pPr marL="0" lvl="0" indent="0" algn="l" rtl="0">
              <a:spcBef>
                <a:spcPts val="0"/>
              </a:spcBef>
              <a:spcAft>
                <a:spcPts val="0"/>
              </a:spcAft>
              <a:buNone/>
            </a:pPr>
            <a:endParaRPr sz="1600">
              <a:solidFill>
                <a:srgbClr val="F6ECE9"/>
              </a:solidFill>
              <a:latin typeface="Poppins"/>
              <a:ea typeface="Poppins"/>
              <a:cs typeface="Poppins"/>
              <a:sym typeface="Poppins"/>
            </a:endParaRPr>
          </a:p>
          <a:p>
            <a:pPr marL="0" lvl="0" indent="0" algn="l" rtl="0">
              <a:spcBef>
                <a:spcPts val="0"/>
              </a:spcBef>
              <a:spcAft>
                <a:spcPts val="0"/>
              </a:spcAft>
              <a:buNone/>
            </a:pPr>
            <a:endParaRPr sz="1600">
              <a:solidFill>
                <a:srgbClr val="F6ECE9"/>
              </a:solidFill>
              <a:latin typeface="Poppins"/>
              <a:ea typeface="Poppins"/>
              <a:cs typeface="Poppins"/>
              <a:sym typeface="Poppins"/>
            </a:endParaRPr>
          </a:p>
          <a:p>
            <a:pPr marL="0" lvl="0" indent="0" algn="l" rtl="0">
              <a:spcBef>
                <a:spcPts val="0"/>
              </a:spcBef>
              <a:spcAft>
                <a:spcPts val="0"/>
              </a:spcAft>
              <a:buNone/>
            </a:pPr>
            <a:endParaRPr sz="1700">
              <a:solidFill>
                <a:srgbClr val="F6ECE9"/>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sz="1900">
              <a:solidFill>
                <a:srgbClr val="F6ECE9"/>
              </a:solidFill>
              <a:latin typeface="Poppins"/>
              <a:ea typeface="Poppins"/>
              <a:cs typeface="Poppins"/>
              <a:sym typeface="Poppins"/>
            </a:endParaRPr>
          </a:p>
          <a:p>
            <a:pPr marL="0" lvl="0" indent="0" algn="l" rtl="0">
              <a:spcBef>
                <a:spcPts val="0"/>
              </a:spcBef>
              <a:spcAft>
                <a:spcPts val="0"/>
              </a:spcAft>
              <a:buNone/>
            </a:pPr>
            <a:endParaRPr sz="1900">
              <a:solidFill>
                <a:srgbClr val="F6ECE9"/>
              </a:solidFill>
              <a:latin typeface="Poppins"/>
              <a:ea typeface="Poppins"/>
              <a:cs typeface="Poppins"/>
              <a:sym typeface="Poppins"/>
            </a:endParaRPr>
          </a:p>
          <a:p>
            <a:pPr marL="0" lvl="0" indent="0" algn="l" rtl="0">
              <a:spcBef>
                <a:spcPts val="0"/>
              </a:spcBef>
              <a:spcAft>
                <a:spcPts val="0"/>
              </a:spcAft>
              <a:buNone/>
            </a:pPr>
            <a:endParaRPr sz="1900">
              <a:solidFill>
                <a:srgbClr val="F6ECE9"/>
              </a:solidFill>
              <a:latin typeface="Poppins"/>
              <a:ea typeface="Poppins"/>
              <a:cs typeface="Poppins"/>
              <a:sym typeface="Poppins"/>
            </a:endParaRPr>
          </a:p>
          <a:p>
            <a:pPr marL="0" lvl="0" indent="0" algn="l" rtl="0">
              <a:spcBef>
                <a:spcPts val="0"/>
              </a:spcBef>
              <a:spcAft>
                <a:spcPts val="0"/>
              </a:spcAft>
              <a:buNone/>
            </a:pPr>
            <a:endParaRPr sz="1200">
              <a:solidFill>
                <a:srgbClr val="F6ECE9"/>
              </a:solidFill>
              <a:latin typeface="Poppins"/>
              <a:ea typeface="Poppins"/>
              <a:cs typeface="Poppins"/>
              <a:sym typeface="Poppins"/>
            </a:endParaRPr>
          </a:p>
          <a:p>
            <a:pPr marL="0" lvl="0" indent="0" algn="l" rtl="0">
              <a:spcBef>
                <a:spcPts val="0"/>
              </a:spcBef>
              <a:spcAft>
                <a:spcPts val="0"/>
              </a:spcAft>
              <a:buNone/>
            </a:pPr>
            <a:endParaRPr sz="1900">
              <a:solidFill>
                <a:srgbClr val="F6ECE9"/>
              </a:solidFill>
              <a:latin typeface="Poppins"/>
              <a:ea typeface="Poppins"/>
              <a:cs typeface="Poppins"/>
              <a:sym typeface="Poppins"/>
            </a:endParaRPr>
          </a:p>
          <a:p>
            <a:pPr marL="0" lvl="0" indent="0" algn="l" rtl="0">
              <a:spcBef>
                <a:spcPts val="0"/>
              </a:spcBef>
              <a:spcAft>
                <a:spcPts val="0"/>
              </a:spcAft>
              <a:buNone/>
            </a:pPr>
            <a:endParaRPr sz="1900">
              <a:solidFill>
                <a:srgbClr val="F6ECE9"/>
              </a:solidFill>
              <a:latin typeface="Poppins"/>
              <a:ea typeface="Poppins"/>
              <a:cs typeface="Poppins"/>
              <a:sym typeface="Poppins"/>
            </a:endParaRPr>
          </a:p>
        </p:txBody>
      </p:sp>
      <p:sp>
        <p:nvSpPr>
          <p:cNvPr id="194" name="Google Shape;194;p32"/>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i="1">
              <a:solidFill>
                <a:srgbClr val="F6ECE9"/>
              </a:solidFill>
              <a:latin typeface="Poppins"/>
              <a:ea typeface="Poppins"/>
              <a:cs typeface="Poppins"/>
              <a:sym typeface="Poppins"/>
            </a:endParaRPr>
          </a:p>
        </p:txBody>
      </p:sp>
      <p:sp>
        <p:nvSpPr>
          <p:cNvPr id="195" name="Google Shape;195;p32"/>
          <p:cNvSpPr/>
          <p:nvPr/>
        </p:nvSpPr>
        <p:spPr>
          <a:xfrm>
            <a:off x="3584575" y="3768527"/>
            <a:ext cx="971400" cy="972000"/>
          </a:xfrm>
          <a:prstGeom prst="ellipse">
            <a:avLst/>
          </a:prstGeom>
          <a:solidFill>
            <a:srgbClr val="FF6F4B"/>
          </a:solidFill>
          <a:ln w="9525" cap="flat" cmpd="sng">
            <a:solidFill>
              <a:srgbClr val="FF6F4B"/>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GB" sz="1000">
                <a:solidFill>
                  <a:srgbClr val="1C1E45"/>
                </a:solidFill>
                <a:latin typeface="Open Sans"/>
                <a:ea typeface="Open Sans"/>
                <a:cs typeface="Open Sans"/>
                <a:sym typeface="Open Sans"/>
              </a:rPr>
              <a:t>Project Kick Off &amp; Set Up</a:t>
            </a:r>
            <a:endParaRPr sz="1000">
              <a:solidFill>
                <a:srgbClr val="1C1E45"/>
              </a:solidFill>
              <a:latin typeface="Open Sans"/>
              <a:ea typeface="Open Sans"/>
              <a:cs typeface="Open Sans"/>
              <a:sym typeface="Open Sans"/>
            </a:endParaRPr>
          </a:p>
        </p:txBody>
      </p:sp>
      <p:sp>
        <p:nvSpPr>
          <p:cNvPr id="196" name="Google Shape;196;p32"/>
          <p:cNvSpPr/>
          <p:nvPr/>
        </p:nvSpPr>
        <p:spPr>
          <a:xfrm>
            <a:off x="4629917" y="3768527"/>
            <a:ext cx="971400" cy="972000"/>
          </a:xfrm>
          <a:prstGeom prst="ellipse">
            <a:avLst/>
          </a:prstGeom>
          <a:solidFill>
            <a:srgbClr val="FF6F4B"/>
          </a:solidFill>
          <a:ln w="9525" cap="flat" cmpd="sng">
            <a:solidFill>
              <a:srgbClr val="FF6F4B"/>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GB" sz="900">
                <a:solidFill>
                  <a:srgbClr val="1C1E45"/>
                </a:solidFill>
                <a:latin typeface="Open Sans"/>
                <a:ea typeface="Open Sans"/>
                <a:cs typeface="Open Sans"/>
                <a:sym typeface="Open Sans"/>
              </a:rPr>
              <a:t>Team/Client Convos, Data Deep Dive &amp; =Scoping</a:t>
            </a:r>
            <a:endParaRPr sz="900">
              <a:solidFill>
                <a:srgbClr val="1C1E45"/>
              </a:solidFill>
              <a:latin typeface="Open Sans"/>
              <a:ea typeface="Open Sans"/>
              <a:cs typeface="Open Sans"/>
              <a:sym typeface="Open Sans"/>
            </a:endParaRPr>
          </a:p>
        </p:txBody>
      </p:sp>
      <p:sp>
        <p:nvSpPr>
          <p:cNvPr id="197" name="Google Shape;197;p32"/>
          <p:cNvSpPr/>
          <p:nvPr/>
        </p:nvSpPr>
        <p:spPr>
          <a:xfrm>
            <a:off x="5675260" y="3768527"/>
            <a:ext cx="971400" cy="972000"/>
          </a:xfrm>
          <a:prstGeom prst="ellipse">
            <a:avLst/>
          </a:prstGeom>
          <a:solidFill>
            <a:srgbClr val="FF6F4B"/>
          </a:solidFill>
          <a:ln w="9525" cap="flat" cmpd="sng">
            <a:solidFill>
              <a:srgbClr val="FF6F4B"/>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GB" sz="900">
                <a:solidFill>
                  <a:srgbClr val="1C1E45"/>
                </a:solidFill>
                <a:latin typeface="Open Sans"/>
                <a:ea typeface="Open Sans"/>
                <a:cs typeface="Open Sans"/>
                <a:sym typeface="Open Sans"/>
              </a:rPr>
              <a:t>Recruitment &amp; Research Group Onboarding</a:t>
            </a:r>
            <a:endParaRPr sz="900">
              <a:solidFill>
                <a:srgbClr val="1C1E45"/>
              </a:solidFill>
              <a:latin typeface="Open Sans"/>
              <a:ea typeface="Open Sans"/>
              <a:cs typeface="Open Sans"/>
              <a:sym typeface="Open Sans"/>
            </a:endParaRPr>
          </a:p>
        </p:txBody>
      </p:sp>
      <p:sp>
        <p:nvSpPr>
          <p:cNvPr id="198" name="Google Shape;198;p32"/>
          <p:cNvSpPr/>
          <p:nvPr/>
        </p:nvSpPr>
        <p:spPr>
          <a:xfrm>
            <a:off x="6720602" y="3768527"/>
            <a:ext cx="971400" cy="972000"/>
          </a:xfrm>
          <a:prstGeom prst="ellipse">
            <a:avLst/>
          </a:prstGeom>
          <a:solidFill>
            <a:srgbClr val="FF6F4B"/>
          </a:solidFill>
          <a:ln w="9525" cap="flat" cmpd="sng">
            <a:solidFill>
              <a:srgbClr val="FF6F4B"/>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GB" sz="900">
                <a:solidFill>
                  <a:srgbClr val="1C1E45"/>
                </a:solidFill>
                <a:latin typeface="Open Sans"/>
                <a:ea typeface="Open Sans"/>
                <a:cs typeface="Open Sans"/>
                <a:sym typeface="Open Sans"/>
              </a:rPr>
              <a:t>Research Group Sessions &amp; Research</a:t>
            </a:r>
            <a:endParaRPr sz="900">
              <a:solidFill>
                <a:srgbClr val="1C1E45"/>
              </a:solidFill>
              <a:latin typeface="Open Sans"/>
              <a:ea typeface="Open Sans"/>
              <a:cs typeface="Open Sans"/>
              <a:sym typeface="Open Sans"/>
            </a:endParaRPr>
          </a:p>
        </p:txBody>
      </p:sp>
      <p:sp>
        <p:nvSpPr>
          <p:cNvPr id="199" name="Google Shape;199;p32"/>
          <p:cNvSpPr/>
          <p:nvPr/>
        </p:nvSpPr>
        <p:spPr>
          <a:xfrm>
            <a:off x="7765945" y="3768527"/>
            <a:ext cx="971400" cy="972000"/>
          </a:xfrm>
          <a:prstGeom prst="ellipse">
            <a:avLst/>
          </a:prstGeom>
          <a:solidFill>
            <a:srgbClr val="FF6F4B"/>
          </a:solidFill>
          <a:ln w="9525" cap="flat" cmpd="sng">
            <a:solidFill>
              <a:srgbClr val="FF6F4B"/>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GB" sz="900">
                <a:solidFill>
                  <a:srgbClr val="1C1E45"/>
                </a:solidFill>
                <a:latin typeface="Open Sans"/>
                <a:ea typeface="Open Sans"/>
                <a:cs typeface="Open Sans"/>
                <a:sym typeface="Open Sans"/>
              </a:rPr>
              <a:t>Final Delivery &amp; Debrief</a:t>
            </a:r>
            <a:endParaRPr sz="900">
              <a:solidFill>
                <a:srgbClr val="1C1E45"/>
              </a:solidFill>
              <a:latin typeface="Open Sans"/>
              <a:ea typeface="Open Sans"/>
              <a:cs typeface="Open Sans"/>
              <a:sym typeface="Open Sans"/>
            </a:endParaRPr>
          </a:p>
        </p:txBody>
      </p:sp>
      <p:sp>
        <p:nvSpPr>
          <p:cNvPr id="200" name="Google Shape;200;p32"/>
          <p:cNvSpPr txBox="1"/>
          <p:nvPr/>
        </p:nvSpPr>
        <p:spPr>
          <a:xfrm>
            <a:off x="3615620" y="3299208"/>
            <a:ext cx="3000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b="1">
                <a:solidFill>
                  <a:srgbClr val="004888"/>
                </a:solidFill>
                <a:latin typeface="Open Sans"/>
                <a:ea typeface="Open Sans"/>
                <a:cs typeface="Open Sans"/>
                <a:sym typeface="Open Sans"/>
              </a:rPr>
              <a:t>Overall Process</a:t>
            </a:r>
            <a:endParaRPr sz="1600" b="1">
              <a:solidFill>
                <a:srgbClr val="004888"/>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2BDDE">
            <a:alpha val="56330"/>
          </a:srgbClr>
        </a:solidFill>
        <a:effectLst/>
      </p:bgPr>
    </p:bg>
    <p:spTree>
      <p:nvGrpSpPr>
        <p:cNvPr id="1" name="Shape 204"/>
        <p:cNvGrpSpPr/>
        <p:nvPr/>
      </p:nvGrpSpPr>
      <p:grpSpPr>
        <a:xfrm>
          <a:off x="0" y="0"/>
          <a:ext cx="0" cy="0"/>
          <a:chOff x="0" y="0"/>
          <a:chExt cx="0" cy="0"/>
        </a:xfrm>
      </p:grpSpPr>
      <p:sp>
        <p:nvSpPr>
          <p:cNvPr id="205" name="Google Shape;205;p33"/>
          <p:cNvSpPr txBox="1"/>
          <p:nvPr/>
        </p:nvSpPr>
        <p:spPr>
          <a:xfrm>
            <a:off x="495950" y="456325"/>
            <a:ext cx="63447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b="1">
                <a:solidFill>
                  <a:srgbClr val="004888"/>
                </a:solidFill>
                <a:latin typeface="Open Sans"/>
                <a:ea typeface="Open Sans"/>
                <a:cs typeface="Open Sans"/>
                <a:sym typeface="Open Sans"/>
              </a:rPr>
              <a:t>Other details on the brief…</a:t>
            </a:r>
            <a:endParaRPr sz="2400" b="1">
              <a:solidFill>
                <a:srgbClr val="004888"/>
              </a:solidFill>
              <a:latin typeface="Open Sans"/>
              <a:ea typeface="Open Sans"/>
              <a:cs typeface="Open Sans"/>
              <a:sym typeface="Open Sans"/>
            </a:endParaRPr>
          </a:p>
        </p:txBody>
      </p:sp>
      <p:sp>
        <p:nvSpPr>
          <p:cNvPr id="206" name="Google Shape;206;p33"/>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i="1">
              <a:solidFill>
                <a:srgbClr val="F6ECE9"/>
              </a:solidFill>
              <a:latin typeface="Poppins"/>
              <a:ea typeface="Poppins"/>
              <a:cs typeface="Poppins"/>
              <a:sym typeface="Poppins"/>
            </a:endParaRPr>
          </a:p>
        </p:txBody>
      </p:sp>
      <p:sp>
        <p:nvSpPr>
          <p:cNvPr id="207" name="Google Shape;207;p33"/>
          <p:cNvSpPr txBox="1"/>
          <p:nvPr/>
        </p:nvSpPr>
        <p:spPr>
          <a:xfrm>
            <a:off x="595975" y="1538875"/>
            <a:ext cx="3234600" cy="3286800"/>
          </a:xfrm>
          <a:prstGeom prst="rect">
            <a:avLst/>
          </a:prstGeom>
          <a:solidFill>
            <a:srgbClr val="FFFFFF"/>
          </a:solidFill>
          <a:ln w="9525" cap="flat" cmpd="sng">
            <a:solidFill>
              <a:schemeClr val="dk1"/>
            </a:solidFill>
            <a:prstDash val="dash"/>
            <a:round/>
            <a:headEnd type="none" w="sm" len="sm"/>
            <a:tailEnd type="none" w="sm" len="sm"/>
          </a:ln>
        </p:spPr>
        <p:txBody>
          <a:bodyPr spcFirstLastPara="1" wrap="square" lIns="198000" tIns="198000" rIns="198000" bIns="198000" anchor="t" anchorCtr="0">
            <a:noAutofit/>
          </a:bodyPr>
          <a:lstStyle/>
          <a:p>
            <a:pPr marL="0" lvl="0" indent="0" algn="l" rtl="0">
              <a:spcBef>
                <a:spcPts val="0"/>
              </a:spcBef>
              <a:spcAft>
                <a:spcPts val="0"/>
              </a:spcAft>
              <a:buNone/>
            </a:pPr>
            <a:r>
              <a:rPr lang="en-GB" sz="1500" b="1">
                <a:solidFill>
                  <a:srgbClr val="004888"/>
                </a:solidFill>
                <a:latin typeface="Open Sans"/>
                <a:ea typeface="Open Sans"/>
                <a:cs typeface="Open Sans"/>
                <a:sym typeface="Open Sans"/>
              </a:rPr>
              <a:t>Clients centered in this work:</a:t>
            </a:r>
            <a:endParaRPr sz="1500" b="1">
              <a:solidFill>
                <a:srgbClr val="004888"/>
              </a:solidFill>
              <a:latin typeface="Open Sans"/>
              <a:ea typeface="Open Sans"/>
              <a:cs typeface="Open Sans"/>
              <a:sym typeface="Open Sans"/>
            </a:endParaRPr>
          </a:p>
          <a:p>
            <a:pPr marL="0" lvl="0" indent="0" algn="l" rtl="0">
              <a:spcBef>
                <a:spcPts val="0"/>
              </a:spcBef>
              <a:spcAft>
                <a:spcPts val="0"/>
              </a:spcAft>
              <a:buNone/>
            </a:pPr>
            <a:endParaRPr sz="1500">
              <a:solidFill>
                <a:srgbClr val="004888"/>
              </a:solidFill>
              <a:latin typeface="Open Sans"/>
              <a:ea typeface="Open Sans"/>
              <a:cs typeface="Open Sans"/>
              <a:sym typeface="Open Sans"/>
            </a:endParaRPr>
          </a:p>
          <a:p>
            <a:pPr marL="457200" lvl="0" indent="-323850" algn="l" rtl="0">
              <a:spcBef>
                <a:spcPts val="0"/>
              </a:spcBef>
              <a:spcAft>
                <a:spcPts val="0"/>
              </a:spcAft>
              <a:buClr>
                <a:srgbClr val="004888"/>
              </a:buClr>
              <a:buSzPts val="1500"/>
              <a:buFont typeface="Open Sans"/>
              <a:buChar char="➔"/>
            </a:pPr>
            <a:r>
              <a:rPr lang="en-GB" sz="1500">
                <a:solidFill>
                  <a:srgbClr val="004888"/>
                </a:solidFill>
                <a:latin typeface="Open Sans"/>
                <a:ea typeface="Open Sans"/>
                <a:cs typeface="Open Sans"/>
                <a:sym typeface="Open Sans"/>
              </a:rPr>
              <a:t>Bangladeshi</a:t>
            </a:r>
            <a:endParaRPr sz="1500">
              <a:solidFill>
                <a:srgbClr val="004888"/>
              </a:solidFill>
              <a:latin typeface="Open Sans"/>
              <a:ea typeface="Open Sans"/>
              <a:cs typeface="Open Sans"/>
              <a:sym typeface="Open Sans"/>
            </a:endParaRPr>
          </a:p>
          <a:p>
            <a:pPr marL="457200" lvl="0" indent="-323850" algn="l" rtl="0">
              <a:spcBef>
                <a:spcPts val="0"/>
              </a:spcBef>
              <a:spcAft>
                <a:spcPts val="0"/>
              </a:spcAft>
              <a:buClr>
                <a:srgbClr val="004888"/>
              </a:buClr>
              <a:buSzPts val="1500"/>
              <a:buFont typeface="Open Sans"/>
              <a:buChar char="➔"/>
            </a:pPr>
            <a:r>
              <a:rPr lang="en-GB" sz="1500">
                <a:solidFill>
                  <a:srgbClr val="004888"/>
                </a:solidFill>
                <a:latin typeface="Open Sans"/>
                <a:ea typeface="Open Sans"/>
                <a:cs typeface="Open Sans"/>
                <a:sym typeface="Open Sans"/>
              </a:rPr>
              <a:t>Black African</a:t>
            </a:r>
            <a:endParaRPr sz="1500">
              <a:solidFill>
                <a:srgbClr val="004888"/>
              </a:solidFill>
              <a:latin typeface="Open Sans"/>
              <a:ea typeface="Open Sans"/>
              <a:cs typeface="Open Sans"/>
              <a:sym typeface="Open Sans"/>
            </a:endParaRPr>
          </a:p>
          <a:p>
            <a:pPr marL="457200" lvl="0" indent="-323850" algn="l" rtl="0">
              <a:spcBef>
                <a:spcPts val="0"/>
              </a:spcBef>
              <a:spcAft>
                <a:spcPts val="0"/>
              </a:spcAft>
              <a:buClr>
                <a:srgbClr val="004888"/>
              </a:buClr>
              <a:buSzPts val="1500"/>
              <a:buFont typeface="Open Sans"/>
              <a:buChar char="➔"/>
            </a:pPr>
            <a:r>
              <a:rPr lang="en-GB" sz="1500">
                <a:solidFill>
                  <a:srgbClr val="004888"/>
                </a:solidFill>
                <a:latin typeface="Open Sans"/>
                <a:ea typeface="Open Sans"/>
                <a:cs typeface="Open Sans"/>
                <a:sym typeface="Open Sans"/>
              </a:rPr>
              <a:t>Black Caribbean</a:t>
            </a:r>
            <a:endParaRPr sz="1500">
              <a:solidFill>
                <a:srgbClr val="004888"/>
              </a:solidFill>
              <a:latin typeface="Open Sans"/>
              <a:ea typeface="Open Sans"/>
              <a:cs typeface="Open Sans"/>
              <a:sym typeface="Open Sans"/>
            </a:endParaRPr>
          </a:p>
          <a:p>
            <a:pPr marL="457200" lvl="0" indent="-323850" algn="l" rtl="0">
              <a:spcBef>
                <a:spcPts val="0"/>
              </a:spcBef>
              <a:spcAft>
                <a:spcPts val="0"/>
              </a:spcAft>
              <a:buClr>
                <a:srgbClr val="004888"/>
              </a:buClr>
              <a:buSzPts val="1500"/>
              <a:buFont typeface="Open Sans"/>
              <a:buChar char="➔"/>
            </a:pPr>
            <a:r>
              <a:rPr lang="en-GB" sz="1500">
                <a:solidFill>
                  <a:srgbClr val="004888"/>
                </a:solidFill>
                <a:latin typeface="Open Sans"/>
                <a:ea typeface="Open Sans"/>
                <a:cs typeface="Open Sans"/>
                <a:sym typeface="Open Sans"/>
              </a:rPr>
              <a:t>Chinese</a:t>
            </a:r>
            <a:endParaRPr sz="1500">
              <a:solidFill>
                <a:srgbClr val="004888"/>
              </a:solidFill>
              <a:latin typeface="Open Sans"/>
              <a:ea typeface="Open Sans"/>
              <a:cs typeface="Open Sans"/>
              <a:sym typeface="Open Sans"/>
            </a:endParaRPr>
          </a:p>
          <a:p>
            <a:pPr marL="457200" lvl="0" indent="-323850" algn="l" rtl="0">
              <a:spcBef>
                <a:spcPts val="0"/>
              </a:spcBef>
              <a:spcAft>
                <a:spcPts val="0"/>
              </a:spcAft>
              <a:buClr>
                <a:srgbClr val="004888"/>
              </a:buClr>
              <a:buSzPts val="1500"/>
              <a:buFont typeface="Open Sans"/>
              <a:buChar char="➔"/>
            </a:pPr>
            <a:r>
              <a:rPr lang="en-GB" sz="1500">
                <a:solidFill>
                  <a:srgbClr val="004888"/>
                </a:solidFill>
                <a:latin typeface="Open Sans"/>
                <a:ea typeface="Open Sans"/>
                <a:cs typeface="Open Sans"/>
                <a:sym typeface="Open Sans"/>
              </a:rPr>
              <a:t>Indian </a:t>
            </a:r>
            <a:endParaRPr sz="1500">
              <a:solidFill>
                <a:srgbClr val="004888"/>
              </a:solidFill>
              <a:latin typeface="Open Sans"/>
              <a:ea typeface="Open Sans"/>
              <a:cs typeface="Open Sans"/>
              <a:sym typeface="Open Sans"/>
            </a:endParaRPr>
          </a:p>
          <a:p>
            <a:pPr marL="457200" lvl="0" indent="-323850" algn="l" rtl="0">
              <a:spcBef>
                <a:spcPts val="0"/>
              </a:spcBef>
              <a:spcAft>
                <a:spcPts val="0"/>
              </a:spcAft>
              <a:buClr>
                <a:srgbClr val="004888"/>
              </a:buClr>
              <a:buSzPts val="1500"/>
              <a:buFont typeface="Open Sans"/>
              <a:buChar char="➔"/>
            </a:pPr>
            <a:r>
              <a:rPr lang="en-GB" sz="1500">
                <a:solidFill>
                  <a:srgbClr val="004888"/>
                </a:solidFill>
                <a:latin typeface="Open Sans"/>
                <a:ea typeface="Open Sans"/>
                <a:cs typeface="Open Sans"/>
                <a:sym typeface="Open Sans"/>
              </a:rPr>
              <a:t>Pakistani</a:t>
            </a:r>
            <a:endParaRPr sz="1500">
              <a:solidFill>
                <a:srgbClr val="004888"/>
              </a:solidFill>
              <a:latin typeface="Open Sans"/>
              <a:ea typeface="Open Sans"/>
              <a:cs typeface="Open Sans"/>
              <a:sym typeface="Open Sans"/>
            </a:endParaRPr>
          </a:p>
          <a:p>
            <a:pPr marL="0" lvl="0" indent="0" algn="l" rtl="0">
              <a:spcBef>
                <a:spcPts val="0"/>
              </a:spcBef>
              <a:spcAft>
                <a:spcPts val="0"/>
              </a:spcAft>
              <a:buNone/>
            </a:pPr>
            <a:endParaRPr sz="1500">
              <a:solidFill>
                <a:srgbClr val="004888"/>
              </a:solidFill>
              <a:latin typeface="Open Sans"/>
              <a:ea typeface="Open Sans"/>
              <a:cs typeface="Open Sans"/>
              <a:sym typeface="Open Sans"/>
            </a:endParaRPr>
          </a:p>
          <a:p>
            <a:pPr marL="0" lvl="0" indent="0" algn="l" rtl="0">
              <a:spcBef>
                <a:spcPts val="0"/>
              </a:spcBef>
              <a:spcAft>
                <a:spcPts val="0"/>
              </a:spcAft>
              <a:buNone/>
            </a:pPr>
            <a:r>
              <a:rPr lang="en-GB" sz="1200">
                <a:solidFill>
                  <a:srgbClr val="004888"/>
                </a:solidFill>
                <a:latin typeface="Open Sans"/>
                <a:ea typeface="Open Sans"/>
                <a:cs typeface="Open Sans"/>
                <a:sym typeface="Open Sans"/>
              </a:rPr>
              <a:t>With minimum requirements for: how many people have English as an additional language, are under 25 and / or who live in London</a:t>
            </a:r>
            <a:endParaRPr sz="1200">
              <a:solidFill>
                <a:srgbClr val="004888"/>
              </a:solidFill>
              <a:latin typeface="Open Sans"/>
              <a:ea typeface="Open Sans"/>
              <a:cs typeface="Open Sans"/>
              <a:sym typeface="Open Sans"/>
            </a:endParaRPr>
          </a:p>
          <a:p>
            <a:pPr marL="0" lvl="0" indent="0" algn="l" rtl="0">
              <a:spcBef>
                <a:spcPts val="0"/>
              </a:spcBef>
              <a:spcAft>
                <a:spcPts val="0"/>
              </a:spcAft>
              <a:buNone/>
            </a:pPr>
            <a:endParaRPr sz="1800">
              <a:solidFill>
                <a:srgbClr val="1C1E45"/>
              </a:solidFill>
              <a:latin typeface="Poppins"/>
              <a:ea typeface="Poppins"/>
              <a:cs typeface="Poppins"/>
              <a:sym typeface="Poppins"/>
            </a:endParaRPr>
          </a:p>
          <a:p>
            <a:pPr marL="0" lvl="0" indent="0" algn="l" rtl="0">
              <a:spcBef>
                <a:spcPts val="0"/>
              </a:spcBef>
              <a:spcAft>
                <a:spcPts val="0"/>
              </a:spcAft>
              <a:buNone/>
            </a:pPr>
            <a:endParaRPr sz="1800">
              <a:solidFill>
                <a:srgbClr val="1C1E45"/>
              </a:solidFill>
              <a:latin typeface="Poppins"/>
              <a:ea typeface="Poppins"/>
              <a:cs typeface="Poppins"/>
              <a:sym typeface="Poppins"/>
            </a:endParaRPr>
          </a:p>
          <a:p>
            <a:pPr marL="0" lvl="0" indent="0" algn="l" rtl="0">
              <a:spcBef>
                <a:spcPts val="0"/>
              </a:spcBef>
              <a:spcAft>
                <a:spcPts val="0"/>
              </a:spcAft>
              <a:buNone/>
            </a:pPr>
            <a:endParaRPr sz="1100">
              <a:solidFill>
                <a:srgbClr val="1C1E45"/>
              </a:solidFill>
              <a:latin typeface="Poppins"/>
              <a:ea typeface="Poppins"/>
              <a:cs typeface="Poppins"/>
              <a:sym typeface="Poppins"/>
            </a:endParaRPr>
          </a:p>
          <a:p>
            <a:pPr marL="0" lvl="0" indent="0" algn="l" rtl="0">
              <a:spcBef>
                <a:spcPts val="0"/>
              </a:spcBef>
              <a:spcAft>
                <a:spcPts val="0"/>
              </a:spcAft>
              <a:buNone/>
            </a:pPr>
            <a:endParaRPr sz="1800">
              <a:solidFill>
                <a:srgbClr val="1C1E45"/>
              </a:solidFill>
              <a:latin typeface="Poppins"/>
              <a:ea typeface="Poppins"/>
              <a:cs typeface="Poppins"/>
              <a:sym typeface="Poppins"/>
            </a:endParaRPr>
          </a:p>
          <a:p>
            <a:pPr marL="0" lvl="0" indent="0" algn="l" rtl="0">
              <a:spcBef>
                <a:spcPts val="0"/>
              </a:spcBef>
              <a:spcAft>
                <a:spcPts val="0"/>
              </a:spcAft>
              <a:buNone/>
            </a:pPr>
            <a:endParaRPr sz="1800">
              <a:solidFill>
                <a:srgbClr val="1C1E45"/>
              </a:solidFill>
              <a:latin typeface="Poppins"/>
              <a:ea typeface="Poppins"/>
              <a:cs typeface="Poppins"/>
              <a:sym typeface="Poppins"/>
            </a:endParaRPr>
          </a:p>
        </p:txBody>
      </p:sp>
      <p:sp>
        <p:nvSpPr>
          <p:cNvPr id="208" name="Google Shape;208;p33"/>
          <p:cNvSpPr txBox="1"/>
          <p:nvPr/>
        </p:nvSpPr>
        <p:spPr>
          <a:xfrm>
            <a:off x="3905725" y="1556150"/>
            <a:ext cx="4675500" cy="2341800"/>
          </a:xfrm>
          <a:prstGeom prst="rect">
            <a:avLst/>
          </a:prstGeom>
          <a:solidFill>
            <a:srgbClr val="FFFFFF"/>
          </a:solidFill>
          <a:ln w="9525" cap="flat" cmpd="sng">
            <a:solidFill>
              <a:schemeClr val="dk1"/>
            </a:solidFill>
            <a:prstDash val="dash"/>
            <a:round/>
            <a:headEnd type="none" w="sm" len="sm"/>
            <a:tailEnd type="none" w="sm" len="sm"/>
          </a:ln>
        </p:spPr>
        <p:txBody>
          <a:bodyPr spcFirstLastPara="1" wrap="square" lIns="198000" tIns="126000" rIns="198000" bIns="198000" anchor="t" anchorCtr="0">
            <a:noAutofit/>
          </a:bodyPr>
          <a:lstStyle/>
          <a:p>
            <a:pPr marL="0" lvl="0" indent="0" algn="l" rtl="0">
              <a:spcBef>
                <a:spcPts val="0"/>
              </a:spcBef>
              <a:spcAft>
                <a:spcPts val="0"/>
              </a:spcAft>
              <a:buNone/>
            </a:pPr>
            <a:r>
              <a:rPr lang="en-GB" sz="1500" b="1">
                <a:solidFill>
                  <a:srgbClr val="004888"/>
                </a:solidFill>
                <a:latin typeface="Open Sans"/>
                <a:ea typeface="Open Sans"/>
                <a:cs typeface="Open Sans"/>
                <a:sym typeface="Open Sans"/>
              </a:rPr>
              <a:t>Channels</a:t>
            </a:r>
            <a:r>
              <a:rPr lang="en-GB" sz="1500">
                <a:solidFill>
                  <a:srgbClr val="004888"/>
                </a:solidFill>
                <a:latin typeface="Open Sans"/>
                <a:ea typeface="Open Sans"/>
                <a:cs typeface="Open Sans"/>
                <a:sym typeface="Open Sans"/>
              </a:rPr>
              <a:t>: Face to Face, Phone, Website</a:t>
            </a:r>
            <a:endParaRPr sz="1500">
              <a:solidFill>
                <a:srgbClr val="004888"/>
              </a:solidFill>
              <a:latin typeface="Open Sans"/>
              <a:ea typeface="Open Sans"/>
              <a:cs typeface="Open Sans"/>
              <a:sym typeface="Open Sans"/>
            </a:endParaRPr>
          </a:p>
          <a:p>
            <a:pPr marL="0" lvl="0" indent="0" algn="l" rtl="0">
              <a:spcBef>
                <a:spcPts val="0"/>
              </a:spcBef>
              <a:spcAft>
                <a:spcPts val="0"/>
              </a:spcAft>
              <a:buNone/>
            </a:pPr>
            <a:endParaRPr sz="1500">
              <a:solidFill>
                <a:srgbClr val="004888"/>
              </a:solidFill>
              <a:latin typeface="Open Sans"/>
              <a:ea typeface="Open Sans"/>
              <a:cs typeface="Open Sans"/>
              <a:sym typeface="Open Sans"/>
            </a:endParaRPr>
          </a:p>
          <a:p>
            <a:pPr marL="0" lvl="0" indent="0" algn="l" rtl="0">
              <a:spcBef>
                <a:spcPts val="0"/>
              </a:spcBef>
              <a:spcAft>
                <a:spcPts val="0"/>
              </a:spcAft>
              <a:buNone/>
            </a:pPr>
            <a:r>
              <a:rPr lang="en-GB" sz="1500" b="1">
                <a:solidFill>
                  <a:srgbClr val="004888"/>
                </a:solidFill>
                <a:latin typeface="Open Sans"/>
                <a:ea typeface="Open Sans"/>
                <a:cs typeface="Open Sans"/>
                <a:sym typeface="Open Sans"/>
              </a:rPr>
              <a:t>Level of Support</a:t>
            </a:r>
            <a:r>
              <a:rPr lang="en-GB" sz="1500">
                <a:solidFill>
                  <a:srgbClr val="004888"/>
                </a:solidFill>
                <a:latin typeface="Open Sans"/>
                <a:ea typeface="Open Sans"/>
                <a:cs typeface="Open Sans"/>
                <a:sym typeface="Open Sans"/>
              </a:rPr>
              <a:t>: Self-Service, Intensive support</a:t>
            </a:r>
            <a:endParaRPr sz="1500">
              <a:solidFill>
                <a:srgbClr val="004888"/>
              </a:solidFill>
              <a:latin typeface="Open Sans"/>
              <a:ea typeface="Open Sans"/>
              <a:cs typeface="Open Sans"/>
              <a:sym typeface="Open Sans"/>
            </a:endParaRPr>
          </a:p>
          <a:p>
            <a:pPr marL="0" lvl="0" indent="0" algn="l" rtl="0">
              <a:spcBef>
                <a:spcPts val="0"/>
              </a:spcBef>
              <a:spcAft>
                <a:spcPts val="0"/>
              </a:spcAft>
              <a:buNone/>
            </a:pPr>
            <a:endParaRPr sz="1500">
              <a:solidFill>
                <a:srgbClr val="004888"/>
              </a:solidFill>
              <a:latin typeface="Open Sans"/>
              <a:ea typeface="Open Sans"/>
              <a:cs typeface="Open Sans"/>
              <a:sym typeface="Open Sans"/>
            </a:endParaRPr>
          </a:p>
          <a:p>
            <a:pPr marL="0" lvl="0" indent="0" algn="l" rtl="0">
              <a:spcBef>
                <a:spcPts val="0"/>
              </a:spcBef>
              <a:spcAft>
                <a:spcPts val="0"/>
              </a:spcAft>
              <a:buNone/>
            </a:pPr>
            <a:r>
              <a:rPr lang="en-GB" sz="1500" b="1">
                <a:solidFill>
                  <a:srgbClr val="004888"/>
                </a:solidFill>
                <a:latin typeface="Open Sans"/>
                <a:ea typeface="Open Sans"/>
                <a:cs typeface="Open Sans"/>
                <a:sym typeface="Open Sans"/>
              </a:rPr>
              <a:t>Funding type:</a:t>
            </a:r>
            <a:r>
              <a:rPr lang="en-GB" sz="1500">
                <a:solidFill>
                  <a:srgbClr val="004888"/>
                </a:solidFill>
                <a:latin typeface="Open Sans"/>
                <a:ea typeface="Open Sans"/>
                <a:cs typeface="Open Sans"/>
                <a:sym typeface="Open Sans"/>
              </a:rPr>
              <a:t> All delivery &amp; funding types</a:t>
            </a:r>
            <a:endParaRPr sz="1500">
              <a:solidFill>
                <a:srgbClr val="004888"/>
              </a:solidFill>
              <a:latin typeface="Open Sans"/>
              <a:ea typeface="Open Sans"/>
              <a:cs typeface="Open Sans"/>
              <a:sym typeface="Open Sans"/>
            </a:endParaRPr>
          </a:p>
          <a:p>
            <a:pPr marL="0" lvl="0" indent="0" algn="l" rtl="0">
              <a:spcBef>
                <a:spcPts val="0"/>
              </a:spcBef>
              <a:spcAft>
                <a:spcPts val="0"/>
              </a:spcAft>
              <a:buNone/>
            </a:pPr>
            <a:endParaRPr sz="1500">
              <a:solidFill>
                <a:srgbClr val="004888"/>
              </a:solidFill>
              <a:latin typeface="Open Sans"/>
              <a:ea typeface="Open Sans"/>
              <a:cs typeface="Open Sans"/>
              <a:sym typeface="Open Sans"/>
            </a:endParaRPr>
          </a:p>
          <a:p>
            <a:pPr marL="0" lvl="0" indent="0" algn="l" rtl="0">
              <a:spcBef>
                <a:spcPts val="0"/>
              </a:spcBef>
              <a:spcAft>
                <a:spcPts val="0"/>
              </a:spcAft>
              <a:buNone/>
            </a:pPr>
            <a:r>
              <a:rPr lang="en-GB" sz="1500" b="1">
                <a:solidFill>
                  <a:srgbClr val="004888"/>
                </a:solidFill>
                <a:latin typeface="Open Sans"/>
                <a:ea typeface="Open Sans"/>
                <a:cs typeface="Open Sans"/>
                <a:sym typeface="Open Sans"/>
              </a:rPr>
              <a:t>Advice Type: </a:t>
            </a:r>
            <a:r>
              <a:rPr lang="en-GB" sz="1500">
                <a:solidFill>
                  <a:srgbClr val="004888"/>
                </a:solidFill>
                <a:latin typeface="Open Sans"/>
                <a:ea typeface="Open Sans"/>
                <a:cs typeface="Open Sans"/>
                <a:sym typeface="Open Sans"/>
              </a:rPr>
              <a:t>Benefits &amp; tax credits, Universal credit, Debt utilities &amp; comms, Housing </a:t>
            </a:r>
            <a:endParaRPr sz="1600">
              <a:solidFill>
                <a:srgbClr val="004888"/>
              </a:solidFill>
              <a:latin typeface="Open Sans"/>
              <a:ea typeface="Open Sans"/>
              <a:cs typeface="Open Sans"/>
              <a:sym typeface="Open Sans"/>
            </a:endParaRPr>
          </a:p>
        </p:txBody>
      </p:sp>
      <p:sp>
        <p:nvSpPr>
          <p:cNvPr id="209" name="Google Shape;209;p33"/>
          <p:cNvSpPr txBox="1"/>
          <p:nvPr/>
        </p:nvSpPr>
        <p:spPr>
          <a:xfrm>
            <a:off x="562788" y="923263"/>
            <a:ext cx="8018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solidFill>
                  <a:srgbClr val="004888"/>
                </a:solidFill>
                <a:latin typeface="Open Sans"/>
                <a:ea typeface="Open Sans"/>
                <a:cs typeface="Open Sans"/>
                <a:sym typeface="Open Sans"/>
              </a:rPr>
              <a:t>Through team conversations, data analysis and scoping sessions the following brief emerged for this work. </a:t>
            </a:r>
            <a:r>
              <a:rPr lang="en-GB" b="1">
                <a:solidFill>
                  <a:srgbClr val="004888"/>
                </a:solidFill>
                <a:latin typeface="Poppins"/>
                <a:ea typeface="Poppins"/>
                <a:cs typeface="Poppins"/>
                <a:sym typeface="Poppins"/>
              </a:rPr>
              <a:t> </a:t>
            </a:r>
            <a:endParaRPr>
              <a:solidFill>
                <a:srgbClr val="004888"/>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2BDDE"/>
        </a:solidFill>
        <a:effectLst/>
      </p:bgPr>
    </p:bg>
    <p:spTree>
      <p:nvGrpSpPr>
        <p:cNvPr id="1" name="Shape 213"/>
        <p:cNvGrpSpPr/>
        <p:nvPr/>
      </p:nvGrpSpPr>
      <p:grpSpPr>
        <a:xfrm>
          <a:off x="0" y="0"/>
          <a:ext cx="0" cy="0"/>
          <a:chOff x="0" y="0"/>
          <a:chExt cx="0" cy="0"/>
        </a:xfrm>
      </p:grpSpPr>
      <p:sp>
        <p:nvSpPr>
          <p:cNvPr id="214" name="Google Shape;214;p34"/>
          <p:cNvSpPr txBox="1"/>
          <p:nvPr/>
        </p:nvSpPr>
        <p:spPr>
          <a:xfrm>
            <a:off x="520225" y="1817550"/>
            <a:ext cx="7613100" cy="1508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300" b="1">
                <a:solidFill>
                  <a:srgbClr val="004888"/>
                </a:solidFill>
                <a:latin typeface="Open Sans"/>
                <a:ea typeface="Open Sans"/>
                <a:cs typeface="Open Sans"/>
                <a:sym typeface="Open Sans"/>
              </a:rPr>
              <a:t>What we found - the key insights </a:t>
            </a:r>
            <a:endParaRPr sz="3300" b="1">
              <a:solidFill>
                <a:srgbClr val="004888"/>
              </a:solidFill>
              <a:highlight>
                <a:srgbClr val="FFFFFF"/>
              </a:highlight>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2BDDE">
            <a:alpha val="56330"/>
          </a:srgbClr>
        </a:solidFill>
        <a:effectLst/>
      </p:bgPr>
    </p:bg>
    <p:spTree>
      <p:nvGrpSpPr>
        <p:cNvPr id="1" name="Shape 218"/>
        <p:cNvGrpSpPr/>
        <p:nvPr/>
      </p:nvGrpSpPr>
      <p:grpSpPr>
        <a:xfrm>
          <a:off x="0" y="0"/>
          <a:ext cx="0" cy="0"/>
          <a:chOff x="0" y="0"/>
          <a:chExt cx="0" cy="0"/>
        </a:xfrm>
      </p:grpSpPr>
      <p:sp>
        <p:nvSpPr>
          <p:cNvPr id="219" name="Google Shape;219;p35"/>
          <p:cNvSpPr txBox="1">
            <a:spLocks noGrp="1"/>
          </p:cNvSpPr>
          <p:nvPr>
            <p:ph type="title"/>
          </p:nvPr>
        </p:nvSpPr>
        <p:spPr>
          <a:xfrm>
            <a:off x="202650" y="230075"/>
            <a:ext cx="8738700" cy="613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400" b="1">
                <a:solidFill>
                  <a:srgbClr val="004888"/>
                </a:solidFill>
                <a:latin typeface="Open Sans"/>
                <a:ea typeface="Open Sans"/>
                <a:cs typeface="Open Sans"/>
                <a:sym typeface="Open Sans"/>
              </a:rPr>
              <a:t>Race disparities research - key insights</a:t>
            </a:r>
            <a:endParaRPr sz="2400" b="1">
              <a:solidFill>
                <a:srgbClr val="004888"/>
              </a:solidFill>
              <a:latin typeface="Open Sans"/>
              <a:ea typeface="Open Sans"/>
              <a:cs typeface="Open Sans"/>
              <a:sym typeface="Open Sans"/>
            </a:endParaRPr>
          </a:p>
        </p:txBody>
      </p:sp>
      <p:sp>
        <p:nvSpPr>
          <p:cNvPr id="220" name="Google Shape;220;p35"/>
          <p:cNvSpPr txBox="1">
            <a:spLocks noGrp="1"/>
          </p:cNvSpPr>
          <p:nvPr>
            <p:ph type="body" idx="1"/>
          </p:nvPr>
        </p:nvSpPr>
        <p:spPr>
          <a:xfrm>
            <a:off x="129450" y="1020800"/>
            <a:ext cx="8885100" cy="3997500"/>
          </a:xfrm>
          <a:prstGeom prst="rect">
            <a:avLst/>
          </a:prstGeom>
        </p:spPr>
        <p:txBody>
          <a:bodyPr spcFirstLastPara="1" wrap="square" lIns="91425" tIns="91425" rIns="91425" bIns="91425" anchor="t" anchorCtr="0">
            <a:normAutofit fontScale="92500" lnSpcReduction="10000"/>
          </a:bodyPr>
          <a:lstStyle/>
          <a:p>
            <a:pPr marL="457200" lvl="0" indent="-328453" algn="l" rtl="0">
              <a:spcBef>
                <a:spcPts val="1000"/>
              </a:spcBef>
              <a:spcAft>
                <a:spcPts val="0"/>
              </a:spcAft>
              <a:buClr>
                <a:srgbClr val="004888"/>
              </a:buClr>
              <a:buSzPct val="100000"/>
              <a:buFont typeface="Open Sans"/>
              <a:buChar char="●"/>
            </a:pPr>
            <a:r>
              <a:rPr lang="en-GB" sz="1700" b="1">
                <a:solidFill>
                  <a:srgbClr val="004888"/>
                </a:solidFill>
                <a:latin typeface="Open Sans"/>
                <a:ea typeface="Open Sans"/>
                <a:cs typeface="Open Sans"/>
                <a:sym typeface="Open Sans"/>
              </a:rPr>
              <a:t>Impact of systemic racism</a:t>
            </a:r>
            <a:r>
              <a:rPr lang="en-GB" sz="1700">
                <a:solidFill>
                  <a:srgbClr val="004888"/>
                </a:solidFill>
                <a:latin typeface="Open Sans"/>
                <a:ea typeface="Open Sans"/>
                <a:cs typeface="Open Sans"/>
                <a:sym typeface="Open Sans"/>
              </a:rPr>
              <a:t>: Due to structural inequalities, racially minoritised clients are often reaching out to us at incredibly urgent moments. Urgency is compounded by  clients reaching us “later” due to lower awareness of and trust in Citizens Advice.</a:t>
            </a:r>
            <a:endParaRPr sz="1700">
              <a:solidFill>
                <a:srgbClr val="004888"/>
              </a:solidFill>
              <a:latin typeface="Open Sans"/>
              <a:ea typeface="Open Sans"/>
              <a:cs typeface="Open Sans"/>
              <a:sym typeface="Open Sans"/>
            </a:endParaRPr>
          </a:p>
          <a:p>
            <a:pPr marL="457200" lvl="0" indent="0" algn="l" rtl="0">
              <a:spcBef>
                <a:spcPts val="1000"/>
              </a:spcBef>
              <a:spcAft>
                <a:spcPts val="0"/>
              </a:spcAft>
              <a:buNone/>
            </a:pPr>
            <a:endParaRPr sz="1700">
              <a:solidFill>
                <a:srgbClr val="004888"/>
              </a:solidFill>
              <a:latin typeface="Open Sans"/>
              <a:ea typeface="Open Sans"/>
              <a:cs typeface="Open Sans"/>
              <a:sym typeface="Open Sans"/>
            </a:endParaRPr>
          </a:p>
          <a:p>
            <a:pPr marL="457200" lvl="0" indent="-328453" algn="l" rtl="0">
              <a:spcBef>
                <a:spcPts val="1000"/>
              </a:spcBef>
              <a:spcAft>
                <a:spcPts val="0"/>
              </a:spcAft>
              <a:buClr>
                <a:srgbClr val="004888"/>
              </a:buClr>
              <a:buSzPct val="100000"/>
              <a:buFont typeface="Open Sans"/>
              <a:buChar char="●"/>
            </a:pPr>
            <a:r>
              <a:rPr lang="en-GB" sz="1700" b="1">
                <a:solidFill>
                  <a:srgbClr val="004888"/>
                </a:solidFill>
                <a:latin typeface="Open Sans"/>
                <a:ea typeface="Open Sans"/>
                <a:cs typeface="Open Sans"/>
                <a:sym typeface="Open Sans"/>
              </a:rPr>
              <a:t>Greater urgency</a:t>
            </a:r>
            <a:r>
              <a:rPr lang="en-GB" sz="1700">
                <a:solidFill>
                  <a:srgbClr val="004888"/>
                </a:solidFill>
                <a:latin typeface="Open Sans"/>
                <a:ea typeface="Open Sans"/>
                <a:cs typeface="Open Sans"/>
                <a:sym typeface="Open Sans"/>
              </a:rPr>
              <a:t>: Reaching us when things are more acute also meant long wait times and inflexibility were even more frustrating. Long waits and inflexibility are also hardest for those in financial hardship, as even free advice comes with a cost.</a:t>
            </a:r>
            <a:endParaRPr sz="1700">
              <a:solidFill>
                <a:srgbClr val="004888"/>
              </a:solidFill>
              <a:latin typeface="Open Sans"/>
              <a:ea typeface="Open Sans"/>
              <a:cs typeface="Open Sans"/>
              <a:sym typeface="Open Sans"/>
            </a:endParaRPr>
          </a:p>
          <a:p>
            <a:pPr marL="457200" lvl="0" indent="0" algn="l" rtl="0">
              <a:spcBef>
                <a:spcPts val="1000"/>
              </a:spcBef>
              <a:spcAft>
                <a:spcPts val="0"/>
              </a:spcAft>
              <a:buNone/>
            </a:pPr>
            <a:endParaRPr sz="1700">
              <a:solidFill>
                <a:srgbClr val="004888"/>
              </a:solidFill>
              <a:latin typeface="Open Sans"/>
              <a:ea typeface="Open Sans"/>
              <a:cs typeface="Open Sans"/>
              <a:sym typeface="Open Sans"/>
            </a:endParaRPr>
          </a:p>
          <a:p>
            <a:pPr marL="457200" lvl="0" indent="-328453" algn="l" rtl="0">
              <a:spcBef>
                <a:spcPts val="1000"/>
              </a:spcBef>
              <a:spcAft>
                <a:spcPts val="0"/>
              </a:spcAft>
              <a:buClr>
                <a:srgbClr val="004888"/>
              </a:buClr>
              <a:buSzPct val="100000"/>
              <a:buFont typeface="Open Sans"/>
              <a:buChar char="●"/>
            </a:pPr>
            <a:r>
              <a:rPr lang="en-GB" sz="1700" b="1">
                <a:solidFill>
                  <a:srgbClr val="004888"/>
                </a:solidFill>
                <a:latin typeface="Open Sans"/>
                <a:ea typeface="Open Sans"/>
                <a:cs typeface="Open Sans"/>
                <a:sym typeface="Open Sans"/>
              </a:rPr>
              <a:t>Complexity of issues</a:t>
            </a:r>
            <a:r>
              <a:rPr lang="en-GB" sz="1700">
                <a:solidFill>
                  <a:srgbClr val="004888"/>
                </a:solidFill>
                <a:latin typeface="Open Sans"/>
                <a:ea typeface="Open Sans"/>
                <a:cs typeface="Open Sans"/>
                <a:sym typeface="Open Sans"/>
              </a:rPr>
              <a:t>: Clients with intricate or layered needs were less likely to receive the type of support they wanted/needed.</a:t>
            </a:r>
            <a:endParaRPr sz="1700">
              <a:solidFill>
                <a:srgbClr val="004888"/>
              </a:solidFill>
              <a:latin typeface="Open Sans"/>
              <a:ea typeface="Open Sans"/>
              <a:cs typeface="Open Sans"/>
              <a:sym typeface="Open Sans"/>
            </a:endParaRPr>
          </a:p>
          <a:p>
            <a:pPr marL="0" lvl="0" indent="0" algn="l" rtl="0">
              <a:lnSpc>
                <a:spcPct val="115000"/>
              </a:lnSpc>
              <a:spcBef>
                <a:spcPts val="1000"/>
              </a:spcBef>
              <a:spcAft>
                <a:spcPts val="0"/>
              </a:spcAft>
              <a:buNone/>
            </a:pPr>
            <a:endParaRPr>
              <a:solidFill>
                <a:srgbClr val="004888"/>
              </a:solidFill>
            </a:endParaRPr>
          </a:p>
          <a:p>
            <a:pPr marL="0" lvl="0" indent="0" algn="l" rtl="0">
              <a:spcBef>
                <a:spcPts val="1000"/>
              </a:spcBef>
              <a:spcAft>
                <a:spcPts val="1000"/>
              </a:spcAft>
              <a:buNone/>
            </a:pPr>
            <a:endParaRPr sz="1500">
              <a:latin typeface="Open Sans SemiBold"/>
              <a:ea typeface="Open Sans SemiBold"/>
              <a:cs typeface="Open Sans SemiBold"/>
              <a:sym typeface="Open Sans SemiBo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2BDDE"/>
        </a:solidFill>
        <a:effectLst/>
      </p:bgPr>
    </p:bg>
    <p:spTree>
      <p:nvGrpSpPr>
        <p:cNvPr id="1" name="Shape 224"/>
        <p:cNvGrpSpPr/>
        <p:nvPr/>
      </p:nvGrpSpPr>
      <p:grpSpPr>
        <a:xfrm>
          <a:off x="0" y="0"/>
          <a:ext cx="0" cy="0"/>
          <a:chOff x="0" y="0"/>
          <a:chExt cx="0" cy="0"/>
        </a:xfrm>
      </p:grpSpPr>
      <p:sp>
        <p:nvSpPr>
          <p:cNvPr id="225" name="Google Shape;225;p36"/>
          <p:cNvSpPr/>
          <p:nvPr/>
        </p:nvSpPr>
        <p:spPr>
          <a:xfrm>
            <a:off x="458275" y="2713175"/>
            <a:ext cx="4966800" cy="1716300"/>
          </a:xfrm>
          <a:prstGeom prst="wedgeEllipseCallout">
            <a:avLst>
              <a:gd name="adj1" fmla="val 49709"/>
              <a:gd name="adj2" fmla="val 6273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0" algn="ctr" rtl="0">
              <a:lnSpc>
                <a:spcPct val="115000"/>
              </a:lnSpc>
              <a:spcBef>
                <a:spcPts val="1000"/>
              </a:spcBef>
              <a:spcAft>
                <a:spcPts val="0"/>
              </a:spcAft>
              <a:buNone/>
            </a:pPr>
            <a:endParaRPr sz="1500" i="1">
              <a:solidFill>
                <a:srgbClr val="004888"/>
              </a:solidFill>
              <a:latin typeface="Open Sans"/>
              <a:ea typeface="Open Sans"/>
              <a:cs typeface="Open Sans"/>
              <a:sym typeface="Open Sans"/>
            </a:endParaRPr>
          </a:p>
          <a:p>
            <a:pPr marL="457200" lvl="0" indent="0" algn="ctr" rtl="0">
              <a:lnSpc>
                <a:spcPct val="115000"/>
              </a:lnSpc>
              <a:spcBef>
                <a:spcPts val="1000"/>
              </a:spcBef>
              <a:spcAft>
                <a:spcPts val="0"/>
              </a:spcAft>
              <a:buClr>
                <a:schemeClr val="dk1"/>
              </a:buClr>
              <a:buSzPts val="1100"/>
              <a:buFont typeface="Arial"/>
              <a:buNone/>
            </a:pPr>
            <a:r>
              <a:rPr lang="en-GB" sz="1500" b="1" i="1">
                <a:solidFill>
                  <a:srgbClr val="004888"/>
                </a:solidFill>
                <a:latin typeface="Open Sans"/>
                <a:ea typeface="Open Sans"/>
                <a:cs typeface="Open Sans"/>
                <a:sym typeface="Open Sans"/>
              </a:rPr>
              <a:t>“When I got there it was closed. I was crying like hell that I’d used the money from the school to get there and it was closed.”</a:t>
            </a:r>
            <a:r>
              <a:rPr lang="en-GB" sz="1500" b="1">
                <a:solidFill>
                  <a:srgbClr val="004888"/>
                </a:solidFill>
                <a:latin typeface="Open Sans"/>
                <a:ea typeface="Open Sans"/>
                <a:cs typeface="Open Sans"/>
                <a:sym typeface="Open Sans"/>
              </a:rPr>
              <a:t> - Client</a:t>
            </a:r>
            <a:endParaRPr sz="1500" b="1">
              <a:solidFill>
                <a:srgbClr val="004888"/>
              </a:solidFill>
              <a:latin typeface="Open Sans"/>
              <a:ea typeface="Open Sans"/>
              <a:cs typeface="Open Sans"/>
              <a:sym typeface="Open Sans"/>
            </a:endParaRPr>
          </a:p>
          <a:p>
            <a:pPr marL="0" lvl="0" indent="0" algn="ctr" rtl="0">
              <a:spcBef>
                <a:spcPts val="1000"/>
              </a:spcBef>
              <a:spcAft>
                <a:spcPts val="0"/>
              </a:spcAft>
              <a:buNone/>
            </a:pPr>
            <a:endParaRPr>
              <a:latin typeface="Open Sans"/>
              <a:ea typeface="Open Sans"/>
              <a:cs typeface="Open Sans"/>
              <a:sym typeface="Open Sans"/>
            </a:endParaRPr>
          </a:p>
        </p:txBody>
      </p:sp>
      <p:sp>
        <p:nvSpPr>
          <p:cNvPr id="226" name="Google Shape;226;p36"/>
          <p:cNvSpPr/>
          <p:nvPr/>
        </p:nvSpPr>
        <p:spPr>
          <a:xfrm>
            <a:off x="3889125" y="330250"/>
            <a:ext cx="4966800" cy="1716300"/>
          </a:xfrm>
          <a:prstGeom prst="wedgeEllipseCallout">
            <a:avLst>
              <a:gd name="adj1" fmla="val -50000"/>
              <a:gd name="adj2" fmla="val 54489"/>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0" algn="ctr" rtl="0">
              <a:lnSpc>
                <a:spcPct val="115000"/>
              </a:lnSpc>
              <a:spcBef>
                <a:spcPts val="1000"/>
              </a:spcBef>
              <a:spcAft>
                <a:spcPts val="0"/>
              </a:spcAft>
              <a:buNone/>
            </a:pPr>
            <a:endParaRPr sz="1500" i="1">
              <a:solidFill>
                <a:srgbClr val="004888"/>
              </a:solidFill>
              <a:latin typeface="Open Sans"/>
              <a:ea typeface="Open Sans"/>
              <a:cs typeface="Open Sans"/>
              <a:sym typeface="Open Sans"/>
            </a:endParaRPr>
          </a:p>
          <a:p>
            <a:pPr marL="457200" lvl="0" indent="0" algn="ctr" rtl="0">
              <a:lnSpc>
                <a:spcPct val="115000"/>
              </a:lnSpc>
              <a:spcBef>
                <a:spcPts val="1000"/>
              </a:spcBef>
              <a:spcAft>
                <a:spcPts val="0"/>
              </a:spcAft>
              <a:buClr>
                <a:schemeClr val="dk1"/>
              </a:buClr>
              <a:buSzPts val="1100"/>
              <a:buFont typeface="Arial"/>
              <a:buNone/>
            </a:pPr>
            <a:r>
              <a:rPr lang="en-GB" sz="1500" b="1" i="1">
                <a:solidFill>
                  <a:srgbClr val="004888"/>
                </a:solidFill>
                <a:latin typeface="Open Sans"/>
                <a:ea typeface="Open Sans"/>
                <a:cs typeface="Open Sans"/>
                <a:sym typeface="Open Sans"/>
              </a:rPr>
              <a:t>“I was asked before about my name and the fact that it doesn’t sound Black and then asked where I was from”</a:t>
            </a:r>
            <a:r>
              <a:rPr lang="en-GB" sz="1500" b="1">
                <a:solidFill>
                  <a:srgbClr val="004888"/>
                </a:solidFill>
                <a:latin typeface="Open Sans"/>
                <a:ea typeface="Open Sans"/>
                <a:cs typeface="Open Sans"/>
                <a:sym typeface="Open Sans"/>
              </a:rPr>
              <a:t> - Client</a:t>
            </a:r>
            <a:endParaRPr sz="1500" b="1">
              <a:solidFill>
                <a:srgbClr val="004888"/>
              </a:solidFill>
              <a:latin typeface="Open Sans"/>
              <a:ea typeface="Open Sans"/>
              <a:cs typeface="Open Sans"/>
              <a:sym typeface="Open Sans"/>
            </a:endParaRPr>
          </a:p>
          <a:p>
            <a:pPr marL="0" lvl="0" indent="0" algn="ctr" rtl="0">
              <a:spcBef>
                <a:spcPts val="1000"/>
              </a:spcBef>
              <a:spcAft>
                <a:spcPts val="0"/>
              </a:spcAft>
              <a:buNone/>
            </a:pPr>
            <a:endParaRPr>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2BDDE">
            <a:alpha val="56330"/>
          </a:srgbClr>
        </a:solidFill>
        <a:effectLst/>
      </p:bgPr>
    </p:bg>
    <p:spTree>
      <p:nvGrpSpPr>
        <p:cNvPr id="1" name="Shape 230"/>
        <p:cNvGrpSpPr/>
        <p:nvPr/>
      </p:nvGrpSpPr>
      <p:grpSpPr>
        <a:xfrm>
          <a:off x="0" y="0"/>
          <a:ext cx="0" cy="0"/>
          <a:chOff x="0" y="0"/>
          <a:chExt cx="0" cy="0"/>
        </a:xfrm>
      </p:grpSpPr>
      <p:sp>
        <p:nvSpPr>
          <p:cNvPr id="231" name="Google Shape;231;p37"/>
          <p:cNvSpPr txBox="1">
            <a:spLocks noGrp="1"/>
          </p:cNvSpPr>
          <p:nvPr>
            <p:ph type="title"/>
          </p:nvPr>
        </p:nvSpPr>
        <p:spPr>
          <a:xfrm>
            <a:off x="405450" y="434425"/>
            <a:ext cx="8738700" cy="613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400" b="1">
                <a:solidFill>
                  <a:srgbClr val="004888"/>
                </a:solidFill>
                <a:latin typeface="Open Sans"/>
                <a:ea typeface="Open Sans"/>
                <a:cs typeface="Open Sans"/>
                <a:sym typeface="Open Sans"/>
              </a:rPr>
              <a:t>Race disparities research - key insights</a:t>
            </a:r>
            <a:endParaRPr sz="2400" b="1">
              <a:solidFill>
                <a:srgbClr val="004888"/>
              </a:solidFill>
              <a:latin typeface="Open Sans"/>
              <a:ea typeface="Open Sans"/>
              <a:cs typeface="Open Sans"/>
              <a:sym typeface="Open Sans"/>
            </a:endParaRPr>
          </a:p>
        </p:txBody>
      </p:sp>
      <p:sp>
        <p:nvSpPr>
          <p:cNvPr id="232" name="Google Shape;232;p37"/>
          <p:cNvSpPr txBox="1">
            <a:spLocks noGrp="1"/>
          </p:cNvSpPr>
          <p:nvPr>
            <p:ph type="body" idx="1"/>
          </p:nvPr>
        </p:nvSpPr>
        <p:spPr>
          <a:xfrm>
            <a:off x="0" y="1047625"/>
            <a:ext cx="8885100" cy="3325200"/>
          </a:xfrm>
          <a:prstGeom prst="rect">
            <a:avLst/>
          </a:prstGeom>
        </p:spPr>
        <p:txBody>
          <a:bodyPr spcFirstLastPara="1" wrap="square" lIns="91425" tIns="91425" rIns="91425" bIns="91425" anchor="t" anchorCtr="0">
            <a:normAutofit fontScale="25000" lnSpcReduction="20000"/>
          </a:bodyPr>
          <a:lstStyle/>
          <a:p>
            <a:pPr marL="457200" lvl="0" indent="-342106" algn="l" rtl="0">
              <a:lnSpc>
                <a:spcPct val="115000"/>
              </a:lnSpc>
              <a:spcBef>
                <a:spcPts val="1000"/>
              </a:spcBef>
              <a:spcAft>
                <a:spcPts val="0"/>
              </a:spcAft>
              <a:buClr>
                <a:srgbClr val="004888"/>
              </a:buClr>
              <a:buSzPct val="100000"/>
              <a:buFont typeface="Open Sans"/>
              <a:buChar char="●"/>
            </a:pPr>
            <a:r>
              <a:rPr lang="en-GB" sz="7150" b="1">
                <a:solidFill>
                  <a:srgbClr val="004888"/>
                </a:solidFill>
                <a:latin typeface="Open Sans"/>
                <a:ea typeface="Open Sans"/>
                <a:cs typeface="Open Sans"/>
                <a:sym typeface="Open Sans"/>
              </a:rPr>
              <a:t>Holistic advice:</a:t>
            </a:r>
            <a:r>
              <a:rPr lang="en-GB" sz="7150">
                <a:solidFill>
                  <a:srgbClr val="004888"/>
                </a:solidFill>
                <a:latin typeface="Open Sans"/>
                <a:ea typeface="Open Sans"/>
                <a:cs typeface="Open Sans"/>
                <a:sym typeface="Open Sans"/>
              </a:rPr>
              <a:t> Clients want advice to be personalised, relevant, and holistic. Reflecting the full complexity of the situation.</a:t>
            </a:r>
            <a:endParaRPr sz="7150">
              <a:solidFill>
                <a:srgbClr val="004888"/>
              </a:solidFill>
              <a:latin typeface="Open Sans"/>
              <a:ea typeface="Open Sans"/>
              <a:cs typeface="Open Sans"/>
              <a:sym typeface="Open Sans"/>
            </a:endParaRPr>
          </a:p>
          <a:p>
            <a:pPr marL="457200" lvl="0" indent="0" algn="l" rtl="0">
              <a:lnSpc>
                <a:spcPct val="115000"/>
              </a:lnSpc>
              <a:spcBef>
                <a:spcPts val="1000"/>
              </a:spcBef>
              <a:spcAft>
                <a:spcPts val="0"/>
              </a:spcAft>
              <a:buNone/>
            </a:pPr>
            <a:endParaRPr sz="7150">
              <a:solidFill>
                <a:srgbClr val="004888"/>
              </a:solidFill>
              <a:latin typeface="Open Sans"/>
              <a:ea typeface="Open Sans"/>
              <a:cs typeface="Open Sans"/>
              <a:sym typeface="Open Sans"/>
            </a:endParaRPr>
          </a:p>
          <a:p>
            <a:pPr marL="457200" lvl="0" indent="-342106" algn="l" rtl="0">
              <a:lnSpc>
                <a:spcPct val="115000"/>
              </a:lnSpc>
              <a:spcBef>
                <a:spcPts val="1000"/>
              </a:spcBef>
              <a:spcAft>
                <a:spcPts val="0"/>
              </a:spcAft>
              <a:buClr>
                <a:srgbClr val="004888"/>
              </a:buClr>
              <a:buSzPct val="100000"/>
              <a:buFont typeface="Open Sans"/>
              <a:buChar char="●"/>
            </a:pPr>
            <a:r>
              <a:rPr lang="en-GB" sz="7150" b="1">
                <a:solidFill>
                  <a:srgbClr val="004888"/>
                </a:solidFill>
                <a:latin typeface="Open Sans"/>
                <a:ea typeface="Open Sans"/>
                <a:cs typeface="Open Sans"/>
                <a:sym typeface="Open Sans"/>
              </a:rPr>
              <a:t>Cultural curiosity:</a:t>
            </a:r>
            <a:r>
              <a:rPr lang="en-GB" sz="7150">
                <a:solidFill>
                  <a:srgbClr val="004888"/>
                </a:solidFill>
                <a:latin typeface="Open Sans"/>
                <a:ea typeface="Open Sans"/>
                <a:cs typeface="Open Sans"/>
                <a:sym typeface="Open Sans"/>
              </a:rPr>
              <a:t> Clients valued cultural connection and competency but advisors felt under supported to offer this.</a:t>
            </a:r>
            <a:endParaRPr sz="7150">
              <a:solidFill>
                <a:srgbClr val="004888"/>
              </a:solidFill>
              <a:latin typeface="Open Sans"/>
              <a:ea typeface="Open Sans"/>
              <a:cs typeface="Open Sans"/>
              <a:sym typeface="Open Sans"/>
            </a:endParaRPr>
          </a:p>
          <a:p>
            <a:pPr marL="457200" lvl="0" indent="0" algn="l" rtl="0">
              <a:lnSpc>
                <a:spcPct val="115000"/>
              </a:lnSpc>
              <a:spcBef>
                <a:spcPts val="1000"/>
              </a:spcBef>
              <a:spcAft>
                <a:spcPts val="0"/>
              </a:spcAft>
              <a:buNone/>
            </a:pPr>
            <a:endParaRPr sz="7150">
              <a:solidFill>
                <a:srgbClr val="004888"/>
              </a:solidFill>
              <a:latin typeface="Open Sans"/>
              <a:ea typeface="Open Sans"/>
              <a:cs typeface="Open Sans"/>
              <a:sym typeface="Open Sans"/>
            </a:endParaRPr>
          </a:p>
          <a:p>
            <a:pPr marL="457200" lvl="0" indent="-342106" algn="l" rtl="0">
              <a:lnSpc>
                <a:spcPct val="115000"/>
              </a:lnSpc>
              <a:spcBef>
                <a:spcPts val="1000"/>
              </a:spcBef>
              <a:spcAft>
                <a:spcPts val="0"/>
              </a:spcAft>
              <a:buClr>
                <a:srgbClr val="004888"/>
              </a:buClr>
              <a:buSzPct val="100000"/>
              <a:buFont typeface="Open Sans"/>
              <a:buChar char="●"/>
            </a:pPr>
            <a:r>
              <a:rPr lang="en-GB" sz="7150" b="1">
                <a:solidFill>
                  <a:srgbClr val="004888"/>
                </a:solidFill>
                <a:latin typeface="Open Sans"/>
                <a:ea typeface="Open Sans"/>
                <a:cs typeface="Open Sans"/>
                <a:sym typeface="Open Sans"/>
              </a:rPr>
              <a:t>Client journey</a:t>
            </a:r>
            <a:r>
              <a:rPr lang="en-GB" sz="7150">
                <a:solidFill>
                  <a:srgbClr val="004888"/>
                </a:solidFill>
                <a:latin typeface="Open Sans"/>
                <a:ea typeface="Open Sans"/>
                <a:cs typeface="Open Sans"/>
                <a:sym typeface="Open Sans"/>
              </a:rPr>
              <a:t>: Clients also want a closed loop service. With routes forward, follow up and no dead ends.</a:t>
            </a:r>
            <a:endParaRPr sz="7150">
              <a:solidFill>
                <a:srgbClr val="004888"/>
              </a:solidFill>
              <a:latin typeface="Open Sans"/>
              <a:ea typeface="Open Sans"/>
              <a:cs typeface="Open Sans"/>
              <a:sym typeface="Open Sans"/>
            </a:endParaRPr>
          </a:p>
          <a:p>
            <a:pPr marL="457200" lvl="0" indent="0" algn="l" rtl="0">
              <a:lnSpc>
                <a:spcPct val="115000"/>
              </a:lnSpc>
              <a:spcBef>
                <a:spcPts val="1000"/>
              </a:spcBef>
              <a:spcAft>
                <a:spcPts val="0"/>
              </a:spcAft>
              <a:buNone/>
            </a:pPr>
            <a:endParaRPr sz="7150">
              <a:solidFill>
                <a:srgbClr val="004888"/>
              </a:solidFill>
              <a:latin typeface="Open Sans"/>
              <a:ea typeface="Open Sans"/>
              <a:cs typeface="Open Sans"/>
              <a:sym typeface="Open Sans"/>
            </a:endParaRPr>
          </a:p>
          <a:p>
            <a:pPr marL="457200" lvl="0" indent="-342106" algn="l" rtl="0">
              <a:lnSpc>
                <a:spcPct val="115000"/>
              </a:lnSpc>
              <a:spcBef>
                <a:spcPts val="1000"/>
              </a:spcBef>
              <a:spcAft>
                <a:spcPts val="0"/>
              </a:spcAft>
              <a:buClr>
                <a:srgbClr val="004888"/>
              </a:buClr>
              <a:buSzPct val="100000"/>
              <a:buFont typeface="Open Sans"/>
              <a:buChar char="●"/>
            </a:pPr>
            <a:r>
              <a:rPr lang="en-GB" sz="7150" b="1">
                <a:solidFill>
                  <a:srgbClr val="004888"/>
                </a:solidFill>
                <a:latin typeface="Open Sans"/>
                <a:ea typeface="Open Sans"/>
                <a:cs typeface="Open Sans"/>
                <a:sym typeface="Open Sans"/>
              </a:rPr>
              <a:t>Community partnerships: </a:t>
            </a:r>
            <a:r>
              <a:rPr lang="en-GB" sz="7150">
                <a:solidFill>
                  <a:srgbClr val="004888"/>
                </a:solidFill>
                <a:latin typeface="Open Sans"/>
                <a:ea typeface="Open Sans"/>
                <a:cs typeface="Open Sans"/>
                <a:sym typeface="Open Sans"/>
              </a:rPr>
              <a:t>Both advisors and clients wanted more community closeness and involvement but that felt limited and hard to do</a:t>
            </a:r>
            <a:endParaRPr sz="7150">
              <a:solidFill>
                <a:srgbClr val="004888"/>
              </a:solidFill>
              <a:latin typeface="Open Sans"/>
              <a:ea typeface="Open Sans"/>
              <a:cs typeface="Open Sans"/>
              <a:sym typeface="Open Sans"/>
            </a:endParaRPr>
          </a:p>
          <a:p>
            <a:pPr marL="457200" lvl="0" indent="0" algn="l" rtl="0">
              <a:lnSpc>
                <a:spcPct val="115000"/>
              </a:lnSpc>
              <a:spcBef>
                <a:spcPts val="1000"/>
              </a:spcBef>
              <a:spcAft>
                <a:spcPts val="0"/>
              </a:spcAft>
              <a:buNone/>
            </a:pPr>
            <a:endParaRPr sz="1700">
              <a:solidFill>
                <a:srgbClr val="004888"/>
              </a:solidFill>
            </a:endParaRPr>
          </a:p>
          <a:p>
            <a:pPr marL="457200" lvl="0" indent="0" algn="l" rtl="0">
              <a:lnSpc>
                <a:spcPct val="115000"/>
              </a:lnSpc>
              <a:spcBef>
                <a:spcPts val="1000"/>
              </a:spcBef>
              <a:spcAft>
                <a:spcPts val="0"/>
              </a:spcAft>
              <a:buNone/>
            </a:pPr>
            <a:endParaRPr b="1">
              <a:solidFill>
                <a:srgbClr val="004888"/>
              </a:solidFill>
            </a:endParaRPr>
          </a:p>
          <a:p>
            <a:pPr marL="0" lvl="0" indent="0" algn="l" rtl="0">
              <a:spcBef>
                <a:spcPts val="1000"/>
              </a:spcBef>
              <a:spcAft>
                <a:spcPts val="1000"/>
              </a:spcAft>
              <a:buNone/>
            </a:pPr>
            <a:endParaRPr sz="1500">
              <a:latin typeface="Open Sans SemiBold"/>
              <a:ea typeface="Open Sans SemiBold"/>
              <a:cs typeface="Open Sans SemiBold"/>
              <a:sym typeface="Open Sans SemiBo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2BDDE"/>
        </a:solidFill>
        <a:effectLst/>
      </p:bgPr>
    </p:bg>
    <p:spTree>
      <p:nvGrpSpPr>
        <p:cNvPr id="1" name="Shape 236"/>
        <p:cNvGrpSpPr/>
        <p:nvPr/>
      </p:nvGrpSpPr>
      <p:grpSpPr>
        <a:xfrm>
          <a:off x="0" y="0"/>
          <a:ext cx="0" cy="0"/>
          <a:chOff x="0" y="0"/>
          <a:chExt cx="0" cy="0"/>
        </a:xfrm>
      </p:grpSpPr>
      <p:sp>
        <p:nvSpPr>
          <p:cNvPr id="237" name="Google Shape;237;p38"/>
          <p:cNvSpPr/>
          <p:nvPr/>
        </p:nvSpPr>
        <p:spPr>
          <a:xfrm>
            <a:off x="3692200" y="159000"/>
            <a:ext cx="4824000" cy="1210200"/>
          </a:xfrm>
          <a:prstGeom prst="wedgeEllipseCallout">
            <a:avLst>
              <a:gd name="adj1" fmla="val -27873"/>
              <a:gd name="adj2" fmla="val 78254"/>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1000"/>
              </a:spcBef>
              <a:spcAft>
                <a:spcPts val="0"/>
              </a:spcAft>
              <a:buNone/>
            </a:pPr>
            <a:endParaRPr sz="1700" b="1" i="1">
              <a:solidFill>
                <a:srgbClr val="004888"/>
              </a:solidFill>
              <a:latin typeface="Open Sans"/>
              <a:ea typeface="Open Sans"/>
              <a:cs typeface="Open Sans"/>
              <a:sym typeface="Open Sans"/>
            </a:endParaRPr>
          </a:p>
          <a:p>
            <a:pPr marL="0" lvl="0" indent="0" algn="ctr" rtl="0">
              <a:lnSpc>
                <a:spcPct val="115000"/>
              </a:lnSpc>
              <a:spcBef>
                <a:spcPts val="1000"/>
              </a:spcBef>
              <a:spcAft>
                <a:spcPts val="0"/>
              </a:spcAft>
              <a:buClr>
                <a:schemeClr val="dk1"/>
              </a:buClr>
              <a:buSzPts val="1100"/>
              <a:buFont typeface="Arial"/>
              <a:buNone/>
            </a:pPr>
            <a:r>
              <a:rPr lang="en-GB" sz="1700" b="1" i="1">
                <a:solidFill>
                  <a:srgbClr val="004888"/>
                </a:solidFill>
                <a:latin typeface="Open Sans"/>
                <a:ea typeface="Open Sans"/>
                <a:cs typeface="Open Sans"/>
                <a:sym typeface="Open Sans"/>
              </a:rPr>
              <a:t>“The issue was the disconnect between the advice and the reality” - </a:t>
            </a:r>
            <a:r>
              <a:rPr lang="en-GB" sz="1700" b="1">
                <a:solidFill>
                  <a:srgbClr val="004888"/>
                </a:solidFill>
                <a:latin typeface="Open Sans"/>
                <a:ea typeface="Open Sans"/>
                <a:cs typeface="Open Sans"/>
                <a:sym typeface="Open Sans"/>
              </a:rPr>
              <a:t>Client</a:t>
            </a:r>
            <a:endParaRPr sz="1700" b="1">
              <a:solidFill>
                <a:srgbClr val="004888"/>
              </a:solidFill>
              <a:latin typeface="Open Sans"/>
              <a:ea typeface="Open Sans"/>
              <a:cs typeface="Open Sans"/>
              <a:sym typeface="Open Sans"/>
            </a:endParaRPr>
          </a:p>
          <a:p>
            <a:pPr marL="0" lvl="0" indent="0" algn="ctr" rtl="0">
              <a:spcBef>
                <a:spcPts val="1000"/>
              </a:spcBef>
              <a:spcAft>
                <a:spcPts val="0"/>
              </a:spcAft>
              <a:buNone/>
            </a:pPr>
            <a:endParaRPr>
              <a:latin typeface="Open Sans"/>
              <a:ea typeface="Open Sans"/>
              <a:cs typeface="Open Sans"/>
              <a:sym typeface="Open Sans"/>
            </a:endParaRPr>
          </a:p>
        </p:txBody>
      </p:sp>
      <p:sp>
        <p:nvSpPr>
          <p:cNvPr id="238" name="Google Shape;238;p38"/>
          <p:cNvSpPr/>
          <p:nvPr/>
        </p:nvSpPr>
        <p:spPr>
          <a:xfrm>
            <a:off x="65700" y="1109325"/>
            <a:ext cx="4506300" cy="1852200"/>
          </a:xfrm>
          <a:prstGeom prst="wedgeEllipseCallout">
            <a:avLst>
              <a:gd name="adj1" fmla="val 34644"/>
              <a:gd name="adj2" fmla="val 79454"/>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1000"/>
              </a:spcBef>
              <a:spcAft>
                <a:spcPts val="0"/>
              </a:spcAft>
              <a:buNone/>
            </a:pPr>
            <a:endParaRPr sz="1700" b="1" i="1">
              <a:solidFill>
                <a:srgbClr val="004888"/>
              </a:solidFill>
              <a:latin typeface="Open Sans"/>
              <a:ea typeface="Open Sans"/>
              <a:cs typeface="Open Sans"/>
              <a:sym typeface="Open Sans"/>
            </a:endParaRPr>
          </a:p>
          <a:p>
            <a:pPr marL="0" lvl="0" indent="0" algn="ctr" rtl="0">
              <a:lnSpc>
                <a:spcPct val="115000"/>
              </a:lnSpc>
              <a:spcBef>
                <a:spcPts val="1000"/>
              </a:spcBef>
              <a:spcAft>
                <a:spcPts val="0"/>
              </a:spcAft>
              <a:buClr>
                <a:schemeClr val="dk1"/>
              </a:buClr>
              <a:buSzPts val="1100"/>
              <a:buFont typeface="Arial"/>
              <a:buNone/>
            </a:pPr>
            <a:r>
              <a:rPr lang="en-GB" sz="1700" b="1" i="1">
                <a:solidFill>
                  <a:srgbClr val="004888"/>
                </a:solidFill>
                <a:latin typeface="Open Sans"/>
                <a:ea typeface="Open Sans"/>
                <a:cs typeface="Open Sans"/>
                <a:sym typeface="Open Sans"/>
              </a:rPr>
              <a:t>“Better understanding of culture and what people go through based on who and where they are from” - </a:t>
            </a:r>
            <a:r>
              <a:rPr lang="en-GB" sz="1700" b="1">
                <a:solidFill>
                  <a:srgbClr val="004888"/>
                </a:solidFill>
                <a:latin typeface="Open Sans"/>
                <a:ea typeface="Open Sans"/>
                <a:cs typeface="Open Sans"/>
                <a:sym typeface="Open Sans"/>
              </a:rPr>
              <a:t>Client</a:t>
            </a:r>
            <a:endParaRPr sz="1700" b="1">
              <a:solidFill>
                <a:srgbClr val="004888"/>
              </a:solidFill>
              <a:latin typeface="Open Sans"/>
              <a:ea typeface="Open Sans"/>
              <a:cs typeface="Open Sans"/>
              <a:sym typeface="Open Sans"/>
            </a:endParaRPr>
          </a:p>
          <a:p>
            <a:pPr marL="0" lvl="0" indent="0" algn="ctr" rtl="0">
              <a:spcBef>
                <a:spcPts val="1000"/>
              </a:spcBef>
              <a:spcAft>
                <a:spcPts val="0"/>
              </a:spcAft>
              <a:buNone/>
            </a:pPr>
            <a:endParaRPr>
              <a:latin typeface="Open Sans"/>
              <a:ea typeface="Open Sans"/>
              <a:cs typeface="Open Sans"/>
              <a:sym typeface="Open Sans"/>
            </a:endParaRPr>
          </a:p>
        </p:txBody>
      </p:sp>
      <p:sp>
        <p:nvSpPr>
          <p:cNvPr id="239" name="Google Shape;239;p38"/>
          <p:cNvSpPr/>
          <p:nvPr/>
        </p:nvSpPr>
        <p:spPr>
          <a:xfrm>
            <a:off x="4352200" y="2275950"/>
            <a:ext cx="4164000" cy="2165400"/>
          </a:xfrm>
          <a:prstGeom prst="wedgeEllipseCallout">
            <a:avLst>
              <a:gd name="adj1" fmla="val -27873"/>
              <a:gd name="adj2" fmla="val 78254"/>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1000"/>
              </a:spcBef>
              <a:spcAft>
                <a:spcPts val="0"/>
              </a:spcAft>
              <a:buNone/>
            </a:pPr>
            <a:endParaRPr sz="1700" b="1" i="1">
              <a:solidFill>
                <a:srgbClr val="004888"/>
              </a:solidFill>
              <a:latin typeface="Open Sans"/>
              <a:ea typeface="Open Sans"/>
              <a:cs typeface="Open Sans"/>
              <a:sym typeface="Open Sans"/>
            </a:endParaRPr>
          </a:p>
          <a:p>
            <a:pPr marL="0" lvl="0" indent="0" algn="ctr" rtl="0">
              <a:lnSpc>
                <a:spcPct val="115000"/>
              </a:lnSpc>
              <a:spcBef>
                <a:spcPts val="1000"/>
              </a:spcBef>
              <a:spcAft>
                <a:spcPts val="0"/>
              </a:spcAft>
              <a:buClr>
                <a:schemeClr val="dk1"/>
              </a:buClr>
              <a:buSzPts val="1100"/>
              <a:buFont typeface="Arial"/>
              <a:buNone/>
            </a:pPr>
            <a:r>
              <a:rPr lang="en-GB" sz="1700" b="1" i="1">
                <a:solidFill>
                  <a:srgbClr val="004888"/>
                </a:solidFill>
                <a:latin typeface="Open Sans"/>
                <a:ea typeface="Open Sans"/>
                <a:cs typeface="Open Sans"/>
                <a:sym typeface="Open Sans"/>
              </a:rPr>
              <a:t>“Citizens Advice could try and understand the person’s whole experience and what other support they might need” - </a:t>
            </a:r>
            <a:r>
              <a:rPr lang="en-GB" sz="1700" b="1">
                <a:solidFill>
                  <a:srgbClr val="004888"/>
                </a:solidFill>
                <a:latin typeface="Open Sans"/>
                <a:ea typeface="Open Sans"/>
                <a:cs typeface="Open Sans"/>
                <a:sym typeface="Open Sans"/>
              </a:rPr>
              <a:t>Client</a:t>
            </a:r>
            <a:endParaRPr sz="1700" b="1">
              <a:solidFill>
                <a:srgbClr val="004888"/>
              </a:solidFill>
              <a:latin typeface="Open Sans"/>
              <a:ea typeface="Open Sans"/>
              <a:cs typeface="Open Sans"/>
              <a:sym typeface="Open Sans"/>
            </a:endParaRPr>
          </a:p>
          <a:p>
            <a:pPr marL="0" lvl="0" indent="0" algn="ctr" rtl="0">
              <a:spcBef>
                <a:spcPts val="1000"/>
              </a:spcBef>
              <a:spcAft>
                <a:spcPts val="0"/>
              </a:spcAft>
              <a:buNone/>
            </a:pPr>
            <a:endParaRPr>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0DBF1">
            <a:alpha val="33540"/>
          </a:srgbClr>
        </a:solidFill>
        <a:effectLst/>
      </p:bgPr>
    </p:bg>
    <p:spTree>
      <p:nvGrpSpPr>
        <p:cNvPr id="1" name="Shape 243"/>
        <p:cNvGrpSpPr/>
        <p:nvPr/>
      </p:nvGrpSpPr>
      <p:grpSpPr>
        <a:xfrm>
          <a:off x="0" y="0"/>
          <a:ext cx="0" cy="0"/>
          <a:chOff x="0" y="0"/>
          <a:chExt cx="0" cy="0"/>
        </a:xfrm>
      </p:grpSpPr>
      <p:sp>
        <p:nvSpPr>
          <p:cNvPr id="244" name="Google Shape;244;p39"/>
          <p:cNvSpPr txBox="1"/>
          <p:nvPr/>
        </p:nvSpPr>
        <p:spPr>
          <a:xfrm>
            <a:off x="460000" y="426525"/>
            <a:ext cx="83718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100" b="1">
                <a:solidFill>
                  <a:srgbClr val="004888"/>
                </a:solidFill>
                <a:latin typeface="Open Sans"/>
                <a:ea typeface="Open Sans"/>
                <a:cs typeface="Open Sans"/>
                <a:sym typeface="Open Sans"/>
              </a:rPr>
              <a:t>Summary of Recommendations.</a:t>
            </a:r>
            <a:endParaRPr sz="2100" b="1">
              <a:solidFill>
                <a:srgbClr val="004888"/>
              </a:solidFill>
              <a:latin typeface="Open Sans"/>
              <a:ea typeface="Open Sans"/>
              <a:cs typeface="Open Sans"/>
              <a:sym typeface="Open Sans"/>
            </a:endParaRPr>
          </a:p>
          <a:p>
            <a:pPr marL="0" lvl="0" indent="0" algn="l" rtl="0">
              <a:spcBef>
                <a:spcPts val="0"/>
              </a:spcBef>
              <a:spcAft>
                <a:spcPts val="0"/>
              </a:spcAft>
              <a:buNone/>
            </a:pPr>
            <a:endParaRPr sz="600">
              <a:solidFill>
                <a:srgbClr val="004888"/>
              </a:solidFill>
              <a:latin typeface="Open Sans"/>
              <a:ea typeface="Open Sans"/>
              <a:cs typeface="Open Sans"/>
              <a:sym typeface="Open Sans"/>
            </a:endParaRPr>
          </a:p>
          <a:p>
            <a:pPr marL="0" lvl="0" indent="0" algn="l" rtl="0">
              <a:spcBef>
                <a:spcPts val="0"/>
              </a:spcBef>
              <a:spcAft>
                <a:spcPts val="0"/>
              </a:spcAft>
              <a:buNone/>
            </a:pPr>
            <a:r>
              <a:rPr lang="en-GB" sz="1300">
                <a:solidFill>
                  <a:srgbClr val="004888"/>
                </a:solidFill>
                <a:latin typeface="Open Sans"/>
                <a:ea typeface="Open Sans"/>
                <a:cs typeface="Open Sans"/>
                <a:sym typeface="Open Sans"/>
              </a:rPr>
              <a:t>Based on their findings and expertise, the research group offers the following recommendations.</a:t>
            </a:r>
            <a:endParaRPr sz="1300">
              <a:solidFill>
                <a:srgbClr val="004888"/>
              </a:solidFill>
              <a:latin typeface="Open Sans"/>
              <a:ea typeface="Open Sans"/>
              <a:cs typeface="Open Sans"/>
              <a:sym typeface="Open Sans"/>
            </a:endParaRPr>
          </a:p>
        </p:txBody>
      </p:sp>
      <p:sp>
        <p:nvSpPr>
          <p:cNvPr id="245" name="Google Shape;245;p39"/>
          <p:cNvSpPr/>
          <p:nvPr/>
        </p:nvSpPr>
        <p:spPr>
          <a:xfrm>
            <a:off x="2546750" y="1286100"/>
            <a:ext cx="1915500" cy="759600"/>
          </a:xfrm>
          <a:prstGeom prst="rect">
            <a:avLst/>
          </a:prstGeom>
          <a:solidFill>
            <a:srgbClr val="1C1E45"/>
          </a:solidFill>
          <a:ln w="9525" cap="flat" cmpd="sng">
            <a:solidFill>
              <a:srgbClr val="F6ECE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a:solidFill>
                  <a:srgbClr val="F6ECE9"/>
                </a:solidFill>
                <a:latin typeface="Poppins"/>
                <a:ea typeface="Poppins"/>
                <a:cs typeface="Poppins"/>
                <a:sym typeface="Poppins"/>
              </a:rPr>
              <a:t>Increase awareness amongst Black, Chinese and South Asian clients</a:t>
            </a:r>
            <a:endParaRPr sz="1200" b="1">
              <a:solidFill>
                <a:srgbClr val="F6ECE9"/>
              </a:solidFill>
              <a:latin typeface="Poppins"/>
              <a:ea typeface="Poppins"/>
              <a:cs typeface="Poppins"/>
              <a:sym typeface="Poppins"/>
            </a:endParaRPr>
          </a:p>
        </p:txBody>
      </p:sp>
      <p:sp>
        <p:nvSpPr>
          <p:cNvPr id="246" name="Google Shape;246;p39"/>
          <p:cNvSpPr/>
          <p:nvPr/>
        </p:nvSpPr>
        <p:spPr>
          <a:xfrm>
            <a:off x="513350" y="1286100"/>
            <a:ext cx="1915500" cy="759600"/>
          </a:xfrm>
          <a:prstGeom prst="rect">
            <a:avLst/>
          </a:prstGeom>
          <a:solidFill>
            <a:srgbClr val="1C1E45"/>
          </a:solidFill>
          <a:ln w="9525" cap="flat" cmpd="sng">
            <a:solidFill>
              <a:srgbClr val="F6ECE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a:solidFill>
                  <a:srgbClr val="F6ECE9"/>
                </a:solidFill>
                <a:latin typeface="Poppins"/>
                <a:ea typeface="Poppins"/>
                <a:cs typeface="Poppins"/>
                <a:sym typeface="Poppins"/>
              </a:rPr>
              <a:t>Provide staff learning &amp; support to work with centred groups</a:t>
            </a:r>
            <a:endParaRPr sz="1200" b="1">
              <a:solidFill>
                <a:srgbClr val="F6ECE9"/>
              </a:solidFill>
              <a:latin typeface="Poppins"/>
              <a:ea typeface="Poppins"/>
              <a:cs typeface="Poppins"/>
              <a:sym typeface="Poppins"/>
            </a:endParaRPr>
          </a:p>
        </p:txBody>
      </p:sp>
      <p:sp>
        <p:nvSpPr>
          <p:cNvPr id="247" name="Google Shape;247;p39"/>
          <p:cNvSpPr/>
          <p:nvPr/>
        </p:nvSpPr>
        <p:spPr>
          <a:xfrm>
            <a:off x="4580150" y="1286100"/>
            <a:ext cx="1915500" cy="759600"/>
          </a:xfrm>
          <a:prstGeom prst="rect">
            <a:avLst/>
          </a:prstGeom>
          <a:solidFill>
            <a:srgbClr val="1C1E45"/>
          </a:solidFill>
          <a:ln w="9525" cap="flat" cmpd="sng">
            <a:solidFill>
              <a:srgbClr val="F6ECE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b="1">
                <a:solidFill>
                  <a:srgbClr val="F6ECE9"/>
                </a:solidFill>
                <a:latin typeface="Poppins"/>
                <a:ea typeface="Poppins"/>
                <a:cs typeface="Poppins"/>
                <a:sym typeface="Poppins"/>
              </a:rPr>
              <a:t>Offer higher service level to clients experiencing trauma or layered needs</a:t>
            </a:r>
            <a:endParaRPr sz="1000" b="1">
              <a:solidFill>
                <a:srgbClr val="F6ECE9"/>
              </a:solidFill>
              <a:latin typeface="Poppins"/>
              <a:ea typeface="Poppins"/>
              <a:cs typeface="Poppins"/>
              <a:sym typeface="Poppins"/>
            </a:endParaRPr>
          </a:p>
        </p:txBody>
      </p:sp>
      <p:sp>
        <p:nvSpPr>
          <p:cNvPr id="248" name="Google Shape;248;p39"/>
          <p:cNvSpPr/>
          <p:nvPr/>
        </p:nvSpPr>
        <p:spPr>
          <a:xfrm>
            <a:off x="6598425" y="1286100"/>
            <a:ext cx="1915500" cy="759600"/>
          </a:xfrm>
          <a:prstGeom prst="rect">
            <a:avLst/>
          </a:prstGeom>
          <a:solidFill>
            <a:srgbClr val="1C1E45"/>
          </a:solidFill>
          <a:ln w="9525" cap="flat" cmpd="sng">
            <a:solidFill>
              <a:srgbClr val="F6ECE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a:solidFill>
                  <a:srgbClr val="F6ECE9"/>
                </a:solidFill>
                <a:latin typeface="Poppins"/>
                <a:ea typeface="Poppins"/>
                <a:cs typeface="Poppins"/>
                <a:sym typeface="Poppins"/>
              </a:rPr>
              <a:t>Increase involvement and partnership with centred communities</a:t>
            </a:r>
            <a:endParaRPr sz="1200" b="1">
              <a:solidFill>
                <a:srgbClr val="F6ECE9"/>
              </a:solidFill>
              <a:latin typeface="Poppins"/>
              <a:ea typeface="Poppins"/>
              <a:cs typeface="Poppins"/>
              <a:sym typeface="Poppins"/>
            </a:endParaRPr>
          </a:p>
        </p:txBody>
      </p:sp>
      <p:sp>
        <p:nvSpPr>
          <p:cNvPr id="249" name="Google Shape;249;p39"/>
          <p:cNvSpPr/>
          <p:nvPr/>
        </p:nvSpPr>
        <p:spPr>
          <a:xfrm>
            <a:off x="2546750" y="2138600"/>
            <a:ext cx="1915500" cy="581400"/>
          </a:xfrm>
          <a:prstGeom prst="rect">
            <a:avLst/>
          </a:prstGeom>
          <a:solidFill>
            <a:srgbClr val="1C1E45"/>
          </a:solidFill>
          <a:ln w="9525" cap="flat" cmpd="sng">
            <a:solidFill>
              <a:srgbClr val="FF6F4B"/>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solidFill>
                  <a:srgbClr val="FFD4CB"/>
                </a:solidFill>
                <a:latin typeface="Poppins"/>
                <a:ea typeface="Poppins"/>
                <a:cs typeface="Poppins"/>
                <a:sym typeface="Poppins"/>
              </a:rPr>
              <a:t>Use branding, marketing and partnerships to reach people from these communities sooner.  </a:t>
            </a:r>
            <a:endParaRPr sz="800">
              <a:solidFill>
                <a:srgbClr val="FFD4CB"/>
              </a:solidFill>
              <a:latin typeface="Poppins"/>
              <a:ea typeface="Poppins"/>
              <a:cs typeface="Poppins"/>
              <a:sym typeface="Poppins"/>
            </a:endParaRPr>
          </a:p>
        </p:txBody>
      </p:sp>
      <p:sp>
        <p:nvSpPr>
          <p:cNvPr id="250" name="Google Shape;250;p39"/>
          <p:cNvSpPr/>
          <p:nvPr/>
        </p:nvSpPr>
        <p:spPr>
          <a:xfrm>
            <a:off x="513350" y="2138600"/>
            <a:ext cx="1915500" cy="2833500"/>
          </a:xfrm>
          <a:prstGeom prst="rect">
            <a:avLst/>
          </a:prstGeom>
          <a:solidFill>
            <a:srgbClr val="1C1E45"/>
          </a:solidFill>
          <a:ln w="9525" cap="flat" cmpd="sng">
            <a:solidFill>
              <a:srgbClr val="FF6F4B"/>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800">
                <a:solidFill>
                  <a:srgbClr val="FFD4CB"/>
                </a:solidFill>
                <a:latin typeface="Poppins"/>
                <a:ea typeface="Poppins"/>
                <a:cs typeface="Poppins"/>
                <a:sym typeface="Poppins"/>
              </a:rPr>
              <a:t>Recruit and retain a more diverse workforce </a:t>
            </a:r>
            <a:endParaRPr sz="800">
              <a:solidFill>
                <a:srgbClr val="FFD4CB"/>
              </a:solidFill>
              <a:latin typeface="Poppins"/>
              <a:ea typeface="Poppins"/>
              <a:cs typeface="Poppins"/>
              <a:sym typeface="Poppins"/>
            </a:endParaRPr>
          </a:p>
          <a:p>
            <a:pPr marL="0" lvl="0" indent="0" algn="l" rtl="0">
              <a:spcBef>
                <a:spcPts val="0"/>
              </a:spcBef>
              <a:spcAft>
                <a:spcPts val="0"/>
              </a:spcAft>
              <a:buNone/>
            </a:pPr>
            <a:endParaRPr sz="800">
              <a:solidFill>
                <a:srgbClr val="FFD4CB"/>
              </a:solidFill>
              <a:latin typeface="Poppins"/>
              <a:ea typeface="Poppins"/>
              <a:cs typeface="Poppins"/>
              <a:sym typeface="Poppins"/>
            </a:endParaRPr>
          </a:p>
          <a:p>
            <a:pPr marL="0" lvl="0" indent="0" algn="l" rtl="0">
              <a:spcBef>
                <a:spcPts val="0"/>
              </a:spcBef>
              <a:spcAft>
                <a:spcPts val="0"/>
              </a:spcAft>
              <a:buNone/>
            </a:pPr>
            <a:r>
              <a:rPr lang="en-GB" sz="800">
                <a:solidFill>
                  <a:srgbClr val="FFD4CB"/>
                </a:solidFill>
                <a:latin typeface="Poppins"/>
                <a:ea typeface="Poppins"/>
                <a:cs typeface="Poppins"/>
                <a:sym typeface="Poppins"/>
              </a:rPr>
              <a:t>Learning around systemic racism and wider systems of oppression </a:t>
            </a:r>
            <a:endParaRPr sz="800">
              <a:solidFill>
                <a:srgbClr val="FFD4CB"/>
              </a:solidFill>
              <a:latin typeface="Poppins"/>
              <a:ea typeface="Poppins"/>
              <a:cs typeface="Poppins"/>
              <a:sym typeface="Poppins"/>
            </a:endParaRPr>
          </a:p>
          <a:p>
            <a:pPr marL="0" lvl="0" indent="0" algn="l" rtl="0">
              <a:spcBef>
                <a:spcPts val="0"/>
              </a:spcBef>
              <a:spcAft>
                <a:spcPts val="0"/>
              </a:spcAft>
              <a:buNone/>
            </a:pPr>
            <a:endParaRPr sz="800">
              <a:solidFill>
                <a:srgbClr val="FFD4CB"/>
              </a:solidFill>
              <a:latin typeface="Poppins"/>
              <a:ea typeface="Poppins"/>
              <a:cs typeface="Poppins"/>
              <a:sym typeface="Poppins"/>
            </a:endParaRPr>
          </a:p>
          <a:p>
            <a:pPr marL="0" lvl="0" indent="0" algn="l" rtl="0">
              <a:spcBef>
                <a:spcPts val="0"/>
              </a:spcBef>
              <a:spcAft>
                <a:spcPts val="0"/>
              </a:spcAft>
              <a:buNone/>
            </a:pPr>
            <a:r>
              <a:rPr lang="en-GB" sz="800">
                <a:solidFill>
                  <a:srgbClr val="FFD4CB"/>
                </a:solidFill>
                <a:latin typeface="Poppins"/>
                <a:ea typeface="Poppins"/>
                <a:cs typeface="Poppins"/>
                <a:sym typeface="Poppins"/>
              </a:rPr>
              <a:t>Learning on culture, unconscious bias and diversity </a:t>
            </a:r>
            <a:endParaRPr sz="800">
              <a:solidFill>
                <a:srgbClr val="FFD4CB"/>
              </a:solidFill>
              <a:latin typeface="Poppins"/>
              <a:ea typeface="Poppins"/>
              <a:cs typeface="Poppins"/>
              <a:sym typeface="Poppins"/>
            </a:endParaRPr>
          </a:p>
          <a:p>
            <a:pPr marL="0" lvl="0" indent="0" algn="l" rtl="0">
              <a:spcBef>
                <a:spcPts val="0"/>
              </a:spcBef>
              <a:spcAft>
                <a:spcPts val="0"/>
              </a:spcAft>
              <a:buNone/>
            </a:pPr>
            <a:endParaRPr sz="800">
              <a:solidFill>
                <a:srgbClr val="FFD4CB"/>
              </a:solidFill>
              <a:latin typeface="Poppins"/>
              <a:ea typeface="Poppins"/>
              <a:cs typeface="Poppins"/>
              <a:sym typeface="Poppins"/>
            </a:endParaRPr>
          </a:p>
          <a:p>
            <a:pPr marL="0" lvl="0" indent="0" algn="l" rtl="0">
              <a:spcBef>
                <a:spcPts val="0"/>
              </a:spcBef>
              <a:spcAft>
                <a:spcPts val="0"/>
              </a:spcAft>
              <a:buNone/>
            </a:pPr>
            <a:r>
              <a:rPr lang="en-GB" sz="800">
                <a:solidFill>
                  <a:srgbClr val="FFD4CB"/>
                </a:solidFill>
                <a:latin typeface="Poppins"/>
                <a:ea typeface="Poppins"/>
                <a:cs typeface="Poppins"/>
                <a:sym typeface="Poppins"/>
              </a:rPr>
              <a:t>Deeper learning and insights on communities most represented in each areas / for each office</a:t>
            </a:r>
            <a:endParaRPr sz="800">
              <a:solidFill>
                <a:srgbClr val="FFD4CB"/>
              </a:solidFill>
              <a:latin typeface="Poppins"/>
              <a:ea typeface="Poppins"/>
              <a:cs typeface="Poppins"/>
              <a:sym typeface="Poppins"/>
            </a:endParaRPr>
          </a:p>
          <a:p>
            <a:pPr marL="0" lvl="0" indent="0" algn="l" rtl="0">
              <a:spcBef>
                <a:spcPts val="0"/>
              </a:spcBef>
              <a:spcAft>
                <a:spcPts val="0"/>
              </a:spcAft>
              <a:buNone/>
            </a:pPr>
            <a:endParaRPr sz="800">
              <a:solidFill>
                <a:srgbClr val="FFD4CB"/>
              </a:solidFill>
              <a:latin typeface="Poppins"/>
              <a:ea typeface="Poppins"/>
              <a:cs typeface="Poppins"/>
              <a:sym typeface="Poppins"/>
            </a:endParaRPr>
          </a:p>
          <a:p>
            <a:pPr marL="0" lvl="0" indent="0" algn="l" rtl="0">
              <a:spcBef>
                <a:spcPts val="0"/>
              </a:spcBef>
              <a:spcAft>
                <a:spcPts val="0"/>
              </a:spcAft>
              <a:buNone/>
            </a:pPr>
            <a:r>
              <a:rPr lang="en-GB" sz="800">
                <a:solidFill>
                  <a:srgbClr val="FFD4CB"/>
                </a:solidFill>
                <a:latin typeface="Poppins"/>
                <a:ea typeface="Poppins"/>
                <a:cs typeface="Poppins"/>
                <a:sym typeface="Poppins"/>
              </a:rPr>
              <a:t>Access to up to date information and services for stronger referrals </a:t>
            </a:r>
            <a:endParaRPr sz="800">
              <a:solidFill>
                <a:srgbClr val="FFD4CB"/>
              </a:solidFill>
              <a:latin typeface="Poppins"/>
              <a:ea typeface="Poppins"/>
              <a:cs typeface="Poppins"/>
              <a:sym typeface="Poppins"/>
            </a:endParaRPr>
          </a:p>
          <a:p>
            <a:pPr marL="0" lvl="0" indent="0" algn="l" rtl="0">
              <a:spcBef>
                <a:spcPts val="0"/>
              </a:spcBef>
              <a:spcAft>
                <a:spcPts val="0"/>
              </a:spcAft>
              <a:buNone/>
            </a:pPr>
            <a:endParaRPr sz="800">
              <a:solidFill>
                <a:srgbClr val="FFD4CB"/>
              </a:solidFill>
              <a:latin typeface="Poppins"/>
              <a:ea typeface="Poppins"/>
              <a:cs typeface="Poppins"/>
              <a:sym typeface="Poppins"/>
            </a:endParaRPr>
          </a:p>
          <a:p>
            <a:pPr marL="0" lvl="0" indent="0" algn="l" rtl="0">
              <a:spcBef>
                <a:spcPts val="0"/>
              </a:spcBef>
              <a:spcAft>
                <a:spcPts val="0"/>
              </a:spcAft>
              <a:buNone/>
            </a:pPr>
            <a:r>
              <a:rPr lang="en-GB" sz="800">
                <a:solidFill>
                  <a:srgbClr val="FFD4CB"/>
                </a:solidFill>
                <a:latin typeface="Poppins"/>
                <a:ea typeface="Poppins"/>
                <a:cs typeface="Poppins"/>
                <a:sym typeface="Poppins"/>
              </a:rPr>
              <a:t>Learning on empathy and deescalation</a:t>
            </a:r>
            <a:endParaRPr sz="800">
              <a:solidFill>
                <a:srgbClr val="FFD4CB"/>
              </a:solidFill>
              <a:latin typeface="Poppins"/>
              <a:ea typeface="Poppins"/>
              <a:cs typeface="Poppins"/>
              <a:sym typeface="Poppins"/>
            </a:endParaRPr>
          </a:p>
          <a:p>
            <a:pPr marL="0" lvl="0" indent="0" algn="l" rtl="0">
              <a:spcBef>
                <a:spcPts val="0"/>
              </a:spcBef>
              <a:spcAft>
                <a:spcPts val="0"/>
              </a:spcAft>
              <a:buNone/>
            </a:pPr>
            <a:endParaRPr sz="800">
              <a:solidFill>
                <a:srgbClr val="FFD4CB"/>
              </a:solidFill>
              <a:latin typeface="Poppins"/>
              <a:ea typeface="Poppins"/>
              <a:cs typeface="Poppins"/>
              <a:sym typeface="Poppins"/>
            </a:endParaRPr>
          </a:p>
          <a:p>
            <a:pPr marL="0" lvl="0" indent="0" algn="l" rtl="0">
              <a:spcBef>
                <a:spcPts val="0"/>
              </a:spcBef>
              <a:spcAft>
                <a:spcPts val="0"/>
              </a:spcAft>
              <a:buNone/>
            </a:pPr>
            <a:r>
              <a:rPr lang="en-GB" sz="800">
                <a:solidFill>
                  <a:srgbClr val="FFD4CB"/>
                </a:solidFill>
                <a:latin typeface="Poppins"/>
                <a:ea typeface="Poppins"/>
                <a:cs typeface="Poppins"/>
                <a:sym typeface="Poppins"/>
              </a:rPr>
              <a:t>Create a healthier feedback &amp; quality assessment culture</a:t>
            </a:r>
            <a:endParaRPr sz="800">
              <a:solidFill>
                <a:srgbClr val="FFD4CB"/>
              </a:solidFill>
              <a:latin typeface="Poppins"/>
              <a:ea typeface="Poppins"/>
              <a:cs typeface="Poppins"/>
              <a:sym typeface="Poppins"/>
            </a:endParaRPr>
          </a:p>
          <a:p>
            <a:pPr marL="457200" lvl="0" indent="0" algn="l" rtl="0">
              <a:spcBef>
                <a:spcPts val="0"/>
              </a:spcBef>
              <a:spcAft>
                <a:spcPts val="0"/>
              </a:spcAft>
              <a:buNone/>
            </a:pPr>
            <a:endParaRPr sz="800">
              <a:solidFill>
                <a:srgbClr val="FFD4CB"/>
              </a:solidFill>
              <a:latin typeface="Poppins"/>
              <a:ea typeface="Poppins"/>
              <a:cs typeface="Poppins"/>
              <a:sym typeface="Poppins"/>
            </a:endParaRPr>
          </a:p>
          <a:p>
            <a:pPr marL="0" lvl="0" indent="0" algn="l" rtl="0">
              <a:spcBef>
                <a:spcPts val="0"/>
              </a:spcBef>
              <a:spcAft>
                <a:spcPts val="0"/>
              </a:spcAft>
              <a:buNone/>
            </a:pPr>
            <a:endParaRPr sz="800">
              <a:solidFill>
                <a:srgbClr val="FFD4CB"/>
              </a:solidFill>
              <a:latin typeface="Poppins"/>
              <a:ea typeface="Poppins"/>
              <a:cs typeface="Poppins"/>
              <a:sym typeface="Poppins"/>
            </a:endParaRPr>
          </a:p>
        </p:txBody>
      </p:sp>
      <p:sp>
        <p:nvSpPr>
          <p:cNvPr id="251" name="Google Shape;251;p39"/>
          <p:cNvSpPr/>
          <p:nvPr/>
        </p:nvSpPr>
        <p:spPr>
          <a:xfrm>
            <a:off x="4580150" y="2121075"/>
            <a:ext cx="1915500" cy="1363800"/>
          </a:xfrm>
          <a:prstGeom prst="rect">
            <a:avLst/>
          </a:prstGeom>
          <a:solidFill>
            <a:srgbClr val="1C1E45"/>
          </a:solidFill>
          <a:ln w="9525" cap="flat" cmpd="sng">
            <a:solidFill>
              <a:srgbClr val="FF6F4B"/>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800">
                <a:solidFill>
                  <a:srgbClr val="FFD4CB"/>
                </a:solidFill>
                <a:latin typeface="Poppins"/>
                <a:ea typeface="Poppins"/>
                <a:cs typeface="Poppins"/>
                <a:sym typeface="Poppins"/>
              </a:rPr>
              <a:t>Offer enhanced follow up/tracking for clients with a higher exposure to/risk of vulnerability </a:t>
            </a:r>
            <a:endParaRPr sz="800">
              <a:solidFill>
                <a:srgbClr val="FFD4CB"/>
              </a:solidFill>
              <a:latin typeface="Poppins"/>
              <a:ea typeface="Poppins"/>
              <a:cs typeface="Poppins"/>
              <a:sym typeface="Poppins"/>
            </a:endParaRPr>
          </a:p>
          <a:p>
            <a:pPr marL="0" lvl="0" indent="0" algn="l" rtl="0">
              <a:spcBef>
                <a:spcPts val="0"/>
              </a:spcBef>
              <a:spcAft>
                <a:spcPts val="0"/>
              </a:spcAft>
              <a:buNone/>
            </a:pPr>
            <a:endParaRPr sz="800">
              <a:solidFill>
                <a:srgbClr val="FFD4CB"/>
              </a:solidFill>
              <a:latin typeface="Poppins"/>
              <a:ea typeface="Poppins"/>
              <a:cs typeface="Poppins"/>
              <a:sym typeface="Poppins"/>
            </a:endParaRPr>
          </a:p>
          <a:p>
            <a:pPr marL="0" lvl="0" indent="0" algn="l" rtl="0">
              <a:spcBef>
                <a:spcPts val="0"/>
              </a:spcBef>
              <a:spcAft>
                <a:spcPts val="0"/>
              </a:spcAft>
              <a:buNone/>
            </a:pPr>
            <a:r>
              <a:rPr lang="en-GB" sz="800">
                <a:solidFill>
                  <a:srgbClr val="FFD4CB"/>
                </a:solidFill>
                <a:latin typeface="Poppins"/>
                <a:ea typeface="Poppins"/>
                <a:cs typeface="Poppins"/>
                <a:sym typeface="Poppins"/>
              </a:rPr>
              <a:t>Make it easier for clients to flexibly  attend advice sessions with family etc for translation </a:t>
            </a:r>
            <a:endParaRPr sz="800">
              <a:solidFill>
                <a:srgbClr val="FFD4CB"/>
              </a:solidFill>
              <a:latin typeface="Poppins"/>
              <a:ea typeface="Poppins"/>
              <a:cs typeface="Poppins"/>
              <a:sym typeface="Poppins"/>
            </a:endParaRPr>
          </a:p>
          <a:p>
            <a:pPr marL="457200" lvl="0" indent="0" algn="l" rtl="0">
              <a:spcBef>
                <a:spcPts val="0"/>
              </a:spcBef>
              <a:spcAft>
                <a:spcPts val="0"/>
              </a:spcAft>
              <a:buNone/>
            </a:pPr>
            <a:endParaRPr sz="800">
              <a:solidFill>
                <a:srgbClr val="FFD4CB"/>
              </a:solidFill>
              <a:latin typeface="Poppins"/>
              <a:ea typeface="Poppins"/>
              <a:cs typeface="Poppins"/>
              <a:sym typeface="Poppins"/>
            </a:endParaRPr>
          </a:p>
          <a:p>
            <a:pPr marL="0" lvl="0" indent="0" algn="l" rtl="0">
              <a:spcBef>
                <a:spcPts val="0"/>
              </a:spcBef>
              <a:spcAft>
                <a:spcPts val="0"/>
              </a:spcAft>
              <a:buNone/>
            </a:pPr>
            <a:endParaRPr sz="800">
              <a:solidFill>
                <a:srgbClr val="FFD4CB"/>
              </a:solidFill>
              <a:latin typeface="Poppins"/>
              <a:ea typeface="Poppins"/>
              <a:cs typeface="Poppins"/>
              <a:sym typeface="Poppins"/>
            </a:endParaRPr>
          </a:p>
        </p:txBody>
      </p:sp>
      <p:sp>
        <p:nvSpPr>
          <p:cNvPr id="252" name="Google Shape;252;p39"/>
          <p:cNvSpPr/>
          <p:nvPr/>
        </p:nvSpPr>
        <p:spPr>
          <a:xfrm>
            <a:off x="6598425" y="2123100"/>
            <a:ext cx="1915500" cy="947100"/>
          </a:xfrm>
          <a:prstGeom prst="rect">
            <a:avLst/>
          </a:prstGeom>
          <a:solidFill>
            <a:srgbClr val="1C1E45"/>
          </a:solidFill>
          <a:ln w="9525" cap="flat" cmpd="sng">
            <a:solidFill>
              <a:srgbClr val="FF6F4B"/>
            </a:solidFill>
            <a:prstDash val="dot"/>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GB" sz="800">
                <a:solidFill>
                  <a:srgbClr val="FFD4CB"/>
                </a:solidFill>
                <a:latin typeface="Poppins"/>
                <a:ea typeface="Poppins"/>
                <a:cs typeface="Poppins"/>
                <a:sym typeface="Poppins"/>
              </a:rPr>
              <a:t>Strengthen local office partnerships with community organisations</a:t>
            </a:r>
            <a:endParaRPr sz="800">
              <a:solidFill>
                <a:srgbClr val="FFD4CB"/>
              </a:solidFill>
              <a:latin typeface="Poppins"/>
              <a:ea typeface="Poppins"/>
              <a:cs typeface="Poppins"/>
              <a:sym typeface="Poppins"/>
            </a:endParaRPr>
          </a:p>
          <a:p>
            <a:pPr marL="0" marR="0" lvl="0" indent="0" algn="l" rtl="0">
              <a:lnSpc>
                <a:spcPct val="100000"/>
              </a:lnSpc>
              <a:spcBef>
                <a:spcPts val="0"/>
              </a:spcBef>
              <a:spcAft>
                <a:spcPts val="0"/>
              </a:spcAft>
              <a:buNone/>
            </a:pPr>
            <a:endParaRPr sz="800">
              <a:solidFill>
                <a:srgbClr val="FFD4CB"/>
              </a:solidFill>
              <a:latin typeface="Poppins"/>
              <a:ea typeface="Poppins"/>
              <a:cs typeface="Poppins"/>
              <a:sym typeface="Poppins"/>
            </a:endParaRPr>
          </a:p>
          <a:p>
            <a:pPr marL="0" marR="0" lvl="0" indent="0" algn="l" rtl="0">
              <a:lnSpc>
                <a:spcPct val="100000"/>
              </a:lnSpc>
              <a:spcBef>
                <a:spcPts val="0"/>
              </a:spcBef>
              <a:spcAft>
                <a:spcPts val="0"/>
              </a:spcAft>
              <a:buNone/>
            </a:pPr>
            <a:r>
              <a:rPr lang="en-GB" sz="800">
                <a:solidFill>
                  <a:srgbClr val="FFD4CB"/>
                </a:solidFill>
                <a:latin typeface="Poppins"/>
                <a:ea typeface="Poppins"/>
                <a:cs typeface="Poppins"/>
                <a:sym typeface="Poppins"/>
              </a:rPr>
              <a:t>Train staff at community organisations to offer advice</a:t>
            </a:r>
            <a:endParaRPr sz="800">
              <a:solidFill>
                <a:srgbClr val="FFD4CB"/>
              </a:solidFill>
              <a:latin typeface="Poppins"/>
              <a:ea typeface="Poppins"/>
              <a:cs typeface="Poppins"/>
              <a:sym typeface="Poppins"/>
            </a:endParaRPr>
          </a:p>
        </p:txBody>
      </p:sp>
      <p:sp>
        <p:nvSpPr>
          <p:cNvPr id="253" name="Google Shape;253;p39"/>
          <p:cNvSpPr txBox="1"/>
          <p:nvPr/>
        </p:nvSpPr>
        <p:spPr>
          <a:xfrm>
            <a:off x="2546750" y="3631675"/>
            <a:ext cx="17832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rgbClr val="183E70"/>
                </a:solidFill>
                <a:latin typeface="Open Sans"/>
                <a:ea typeface="Open Sans"/>
                <a:cs typeface="Open Sans"/>
                <a:sym typeface="Open Sans"/>
              </a:rPr>
              <a:t>Note: these are summaries of the 12 hypotheses</a:t>
            </a:r>
            <a:r>
              <a:rPr lang="en-GB">
                <a:solidFill>
                  <a:srgbClr val="211D42"/>
                </a:solidFill>
                <a:latin typeface="Open Sans"/>
                <a:ea typeface="Open Sans"/>
                <a:cs typeface="Open Sans"/>
                <a:sym typeface="Open Sans"/>
              </a:rPr>
              <a:t> </a:t>
            </a:r>
            <a:endParaRPr>
              <a:solidFill>
                <a:srgbClr val="211D42"/>
              </a:solidFill>
              <a:latin typeface="Open Sans"/>
              <a:ea typeface="Open Sans"/>
              <a:cs typeface="Open Sans"/>
              <a:sym typeface="Open Sans"/>
            </a:endParaRPr>
          </a:p>
        </p:txBody>
      </p:sp>
      <p:sp>
        <p:nvSpPr>
          <p:cNvPr id="254" name="Google Shape;254;p39"/>
          <p:cNvSpPr/>
          <p:nvPr/>
        </p:nvSpPr>
        <p:spPr>
          <a:xfrm>
            <a:off x="3602025" y="2571750"/>
            <a:ext cx="583950" cy="1348428"/>
          </a:xfrm>
          <a:custGeom>
            <a:avLst/>
            <a:gdLst/>
            <a:ahLst/>
            <a:cxnLst/>
            <a:rect l="l" t="t" r="r" b="b"/>
            <a:pathLst>
              <a:path w="23358" h="59213" extrusionOk="0">
                <a:moveTo>
                  <a:pt x="15998" y="59213"/>
                </a:moveTo>
                <a:cubicBezTo>
                  <a:pt x="22845" y="59213"/>
                  <a:pt x="25274" y="45307"/>
                  <a:pt x="21686" y="39475"/>
                </a:cubicBezTo>
                <a:cubicBezTo>
                  <a:pt x="17692" y="32983"/>
                  <a:pt x="3681" y="24627"/>
                  <a:pt x="275" y="31446"/>
                </a:cubicBezTo>
                <a:cubicBezTo>
                  <a:pt x="-1486" y="34972"/>
                  <a:pt x="7321" y="37929"/>
                  <a:pt x="10980" y="36464"/>
                </a:cubicBezTo>
                <a:cubicBezTo>
                  <a:pt x="14568" y="35028"/>
                  <a:pt x="17281" y="31557"/>
                  <a:pt x="19009" y="28101"/>
                </a:cubicBezTo>
                <a:cubicBezTo>
                  <a:pt x="23425" y="19270"/>
                  <a:pt x="16624" y="6982"/>
                  <a:pt x="9642" y="0"/>
                </a:cubicBezTo>
              </a:path>
            </a:pathLst>
          </a:custGeom>
          <a:noFill/>
          <a:ln w="9525" cap="flat" cmpd="sng">
            <a:solidFill>
              <a:srgbClr val="FF6F4B"/>
            </a:solidFill>
            <a:prstDash val="solid"/>
            <a:round/>
            <a:headEnd type="none" w="med" len="med"/>
            <a:tailEnd type="stealth" w="med" len="med"/>
          </a:ln>
        </p:spPr>
      </p:sp>
      <p:sp>
        <p:nvSpPr>
          <p:cNvPr id="255" name="Google Shape;255;p39"/>
          <p:cNvSpPr/>
          <p:nvPr/>
        </p:nvSpPr>
        <p:spPr>
          <a:xfrm rot="6872726">
            <a:off x="2480474" y="4465739"/>
            <a:ext cx="468333" cy="414510"/>
          </a:xfrm>
          <a:custGeom>
            <a:avLst/>
            <a:gdLst/>
            <a:ahLst/>
            <a:cxnLst/>
            <a:rect l="l" t="t" r="r" b="b"/>
            <a:pathLst>
              <a:path w="18734" h="16581" extrusionOk="0">
                <a:moveTo>
                  <a:pt x="0" y="2906"/>
                </a:moveTo>
                <a:cubicBezTo>
                  <a:pt x="1342" y="667"/>
                  <a:pt x="4841" y="-456"/>
                  <a:pt x="7359" y="230"/>
                </a:cubicBezTo>
                <a:cubicBezTo>
                  <a:pt x="9574" y="834"/>
                  <a:pt x="10451" y="3969"/>
                  <a:pt x="10705" y="6251"/>
                </a:cubicBezTo>
                <a:cubicBezTo>
                  <a:pt x="11195" y="10651"/>
                  <a:pt x="6076" y="18033"/>
                  <a:pt x="2007" y="16288"/>
                </a:cubicBezTo>
                <a:cubicBezTo>
                  <a:pt x="-792" y="15087"/>
                  <a:pt x="2963" y="9286"/>
                  <a:pt x="5687" y="7924"/>
                </a:cubicBezTo>
                <a:cubicBezTo>
                  <a:pt x="9577" y="5979"/>
                  <a:pt x="15115" y="5512"/>
                  <a:pt x="18734" y="7924"/>
                </a:cubicBezTo>
              </a:path>
            </a:pathLst>
          </a:custGeom>
          <a:noFill/>
          <a:ln w="9525" cap="flat" cmpd="sng">
            <a:solidFill>
              <a:srgbClr val="FF6F4B"/>
            </a:solidFill>
            <a:prstDash val="solid"/>
            <a:round/>
            <a:headEnd type="none" w="med" len="med"/>
            <a:tailEnd type="stealth" w="med" len="med"/>
          </a:ln>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2BDDE"/>
        </a:solidFill>
        <a:effectLst/>
      </p:bgPr>
    </p:bg>
    <p:spTree>
      <p:nvGrpSpPr>
        <p:cNvPr id="1" name="Shape 259"/>
        <p:cNvGrpSpPr/>
        <p:nvPr/>
      </p:nvGrpSpPr>
      <p:grpSpPr>
        <a:xfrm>
          <a:off x="0" y="0"/>
          <a:ext cx="0" cy="0"/>
          <a:chOff x="0" y="0"/>
          <a:chExt cx="0" cy="0"/>
        </a:xfrm>
      </p:grpSpPr>
      <p:sp>
        <p:nvSpPr>
          <p:cNvPr id="260" name="Google Shape;260;p40"/>
          <p:cNvSpPr txBox="1">
            <a:spLocks noGrp="1"/>
          </p:cNvSpPr>
          <p:nvPr>
            <p:ph type="title"/>
          </p:nvPr>
        </p:nvSpPr>
        <p:spPr>
          <a:xfrm>
            <a:off x="157161" y="215900"/>
            <a:ext cx="5424600" cy="2270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solidFill>
                  <a:srgbClr val="004888"/>
                </a:solidFill>
              </a:rPr>
              <a:t>Thank you</a:t>
            </a:r>
            <a:endParaRPr>
              <a:solidFill>
                <a:srgbClr val="004888"/>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4"/>
          <p:cNvSpPr txBox="1">
            <a:spLocks noGrp="1"/>
          </p:cNvSpPr>
          <p:nvPr>
            <p:ph type="title"/>
          </p:nvPr>
        </p:nvSpPr>
        <p:spPr>
          <a:xfrm>
            <a:off x="533175" y="155025"/>
            <a:ext cx="79059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solidFill>
                  <a:srgbClr val="004888"/>
                </a:solidFill>
                <a:latin typeface="Open Sans"/>
                <a:ea typeface="Open Sans"/>
                <a:cs typeface="Open Sans"/>
                <a:sym typeface="Open Sans"/>
              </a:rPr>
              <a:t>About the session</a:t>
            </a:r>
            <a:endParaRPr b="1">
              <a:solidFill>
                <a:srgbClr val="004888"/>
              </a:solidFill>
              <a:latin typeface="Open Sans"/>
              <a:ea typeface="Open Sans"/>
              <a:cs typeface="Open Sans"/>
              <a:sym typeface="Open Sans"/>
            </a:endParaRPr>
          </a:p>
        </p:txBody>
      </p:sp>
      <p:sp>
        <p:nvSpPr>
          <p:cNvPr id="101" name="Google Shape;101;p24"/>
          <p:cNvSpPr txBox="1">
            <a:spLocks noGrp="1"/>
          </p:cNvSpPr>
          <p:nvPr>
            <p:ph type="body" idx="1"/>
          </p:nvPr>
        </p:nvSpPr>
        <p:spPr>
          <a:xfrm>
            <a:off x="420600" y="1050350"/>
            <a:ext cx="8302800" cy="3416400"/>
          </a:xfrm>
          <a:prstGeom prst="rect">
            <a:avLst/>
          </a:prstGeom>
        </p:spPr>
        <p:txBody>
          <a:bodyPr spcFirstLastPara="1" wrap="square" lIns="91425" tIns="91425" rIns="91425" bIns="91425" anchor="t" anchorCtr="0">
            <a:normAutofit fontScale="55000" lnSpcReduction="20000"/>
          </a:bodyPr>
          <a:lstStyle/>
          <a:p>
            <a:pPr marL="0" lvl="0" indent="0" algn="l" rtl="0">
              <a:spcBef>
                <a:spcPts val="0"/>
              </a:spcBef>
              <a:spcAft>
                <a:spcPts val="0"/>
              </a:spcAft>
              <a:buNone/>
            </a:pPr>
            <a:r>
              <a:rPr lang="en-GB" sz="4350">
                <a:solidFill>
                  <a:srgbClr val="004888"/>
                </a:solidFill>
                <a:latin typeface="Open Sans"/>
                <a:ea typeface="Open Sans"/>
                <a:cs typeface="Open Sans"/>
                <a:sym typeface="Open Sans"/>
              </a:rPr>
              <a:t>The aim of this session is to: </a:t>
            </a:r>
            <a:endParaRPr sz="4350">
              <a:solidFill>
                <a:srgbClr val="004888"/>
              </a:solidFill>
              <a:latin typeface="Open Sans"/>
              <a:ea typeface="Open Sans"/>
              <a:cs typeface="Open Sans"/>
              <a:sym typeface="Open Sans"/>
            </a:endParaRPr>
          </a:p>
          <a:p>
            <a:pPr marL="0" lvl="0" indent="0" algn="l" rtl="0">
              <a:spcBef>
                <a:spcPts val="1000"/>
              </a:spcBef>
              <a:spcAft>
                <a:spcPts val="0"/>
              </a:spcAft>
              <a:buNone/>
            </a:pPr>
            <a:endParaRPr sz="4350">
              <a:solidFill>
                <a:srgbClr val="004888"/>
              </a:solidFill>
              <a:latin typeface="Open Sans"/>
              <a:ea typeface="Open Sans"/>
              <a:cs typeface="Open Sans"/>
              <a:sym typeface="Open Sans"/>
            </a:endParaRPr>
          </a:p>
          <a:p>
            <a:pPr marL="457200" lvl="0" indent="-380523" algn="l" rtl="0">
              <a:spcBef>
                <a:spcPts val="1000"/>
              </a:spcBef>
              <a:spcAft>
                <a:spcPts val="0"/>
              </a:spcAft>
              <a:buClr>
                <a:srgbClr val="004888"/>
              </a:buClr>
              <a:buSzPct val="100000"/>
              <a:buFont typeface="Open Sans"/>
              <a:buChar char="●"/>
            </a:pPr>
            <a:r>
              <a:rPr lang="en-GB" sz="4350">
                <a:solidFill>
                  <a:srgbClr val="004888"/>
                </a:solidFill>
                <a:latin typeface="Open Sans"/>
                <a:ea typeface="Open Sans"/>
                <a:cs typeface="Open Sans"/>
                <a:sym typeface="Open Sans"/>
              </a:rPr>
              <a:t>Provide an overview of insights and recommendations from the race disparities research</a:t>
            </a:r>
            <a:endParaRPr sz="4350">
              <a:solidFill>
                <a:srgbClr val="004888"/>
              </a:solidFill>
              <a:latin typeface="Open Sans"/>
              <a:ea typeface="Open Sans"/>
              <a:cs typeface="Open Sans"/>
              <a:sym typeface="Open Sans"/>
            </a:endParaRPr>
          </a:p>
          <a:p>
            <a:pPr marL="457200" lvl="0" indent="0" algn="l" rtl="0">
              <a:spcBef>
                <a:spcPts val="1000"/>
              </a:spcBef>
              <a:spcAft>
                <a:spcPts val="0"/>
              </a:spcAft>
              <a:buNone/>
            </a:pPr>
            <a:endParaRPr sz="4350">
              <a:solidFill>
                <a:srgbClr val="004888"/>
              </a:solidFill>
              <a:latin typeface="Open Sans"/>
              <a:ea typeface="Open Sans"/>
              <a:cs typeface="Open Sans"/>
              <a:sym typeface="Open Sans"/>
            </a:endParaRPr>
          </a:p>
          <a:p>
            <a:pPr marL="457200" lvl="0" indent="-380523" algn="l" rtl="0">
              <a:spcBef>
                <a:spcPts val="1000"/>
              </a:spcBef>
              <a:spcAft>
                <a:spcPts val="0"/>
              </a:spcAft>
              <a:buClr>
                <a:srgbClr val="004888"/>
              </a:buClr>
              <a:buSzPct val="100000"/>
              <a:buFont typeface="Open Sans"/>
              <a:buChar char="●"/>
            </a:pPr>
            <a:r>
              <a:rPr lang="en-GB" sz="4350">
                <a:solidFill>
                  <a:srgbClr val="004888"/>
                </a:solidFill>
                <a:latin typeface="Open Sans"/>
                <a:ea typeface="Open Sans"/>
                <a:cs typeface="Open Sans"/>
                <a:sym typeface="Open Sans"/>
              </a:rPr>
              <a:t>Discuss practice from across the network</a:t>
            </a:r>
            <a:endParaRPr sz="4350">
              <a:solidFill>
                <a:srgbClr val="004888"/>
              </a:solidFill>
              <a:latin typeface="Open Sans"/>
              <a:ea typeface="Open Sans"/>
              <a:cs typeface="Open Sans"/>
              <a:sym typeface="Open Sans"/>
            </a:endParaRPr>
          </a:p>
          <a:p>
            <a:pPr marL="0" lvl="0" indent="0" algn="l" rtl="0">
              <a:lnSpc>
                <a:spcPct val="100000"/>
              </a:lnSpc>
              <a:spcBef>
                <a:spcPts val="1000"/>
              </a:spcBef>
              <a:spcAft>
                <a:spcPts val="0"/>
              </a:spcAft>
              <a:buClr>
                <a:schemeClr val="dk1"/>
              </a:buClr>
              <a:buSzPct val="50000"/>
              <a:buFont typeface="Arial"/>
              <a:buNone/>
            </a:pPr>
            <a:endParaRPr sz="2200"/>
          </a:p>
          <a:p>
            <a:pPr marL="0" lvl="0" indent="0" algn="l" rtl="0">
              <a:spcBef>
                <a:spcPts val="0"/>
              </a:spcBef>
              <a:spcAft>
                <a:spcPts val="10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0DBF1">
            <a:alpha val="33540"/>
          </a:srgbClr>
        </a:solidFill>
        <a:effectLst/>
      </p:bgPr>
    </p:bg>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603250" y="445025"/>
            <a:ext cx="79059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solidFill>
                  <a:srgbClr val="004888"/>
                </a:solidFill>
                <a:latin typeface="Open Sans"/>
                <a:ea typeface="Open Sans"/>
                <a:cs typeface="Open Sans"/>
                <a:sym typeface="Open Sans"/>
              </a:rPr>
              <a:t>Mission 2: Close the gap</a:t>
            </a:r>
            <a:r>
              <a:rPr lang="en-GB" sz="2600" b="1">
                <a:solidFill>
                  <a:srgbClr val="004888"/>
                </a:solidFill>
                <a:latin typeface="Open Sans"/>
                <a:ea typeface="Open Sans"/>
                <a:cs typeface="Open Sans"/>
                <a:sym typeface="Open Sans"/>
              </a:rPr>
              <a:t> </a:t>
            </a:r>
            <a:endParaRPr sz="4100" b="1">
              <a:solidFill>
                <a:srgbClr val="004888"/>
              </a:solidFill>
              <a:latin typeface="Open Sans"/>
              <a:ea typeface="Open Sans"/>
              <a:cs typeface="Open Sans"/>
              <a:sym typeface="Open Sans"/>
            </a:endParaRPr>
          </a:p>
        </p:txBody>
      </p:sp>
      <p:sp>
        <p:nvSpPr>
          <p:cNvPr id="107" name="Google Shape;107;p25"/>
          <p:cNvSpPr txBox="1">
            <a:spLocks noGrp="1"/>
          </p:cNvSpPr>
          <p:nvPr>
            <p:ph type="title"/>
          </p:nvPr>
        </p:nvSpPr>
        <p:spPr>
          <a:xfrm>
            <a:off x="619050" y="1058225"/>
            <a:ext cx="79059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1800" b="1">
                <a:solidFill>
                  <a:srgbClr val="004888"/>
                </a:solidFill>
                <a:latin typeface="Open Sans"/>
                <a:ea typeface="Open Sans"/>
                <a:cs typeface="Open Sans"/>
                <a:sym typeface="Open Sans"/>
              </a:rPr>
              <a:t>End the disparities in access and experience for marginalised people</a:t>
            </a:r>
            <a:endParaRPr sz="1800" b="1">
              <a:solidFill>
                <a:srgbClr val="004888"/>
              </a:solidFill>
              <a:latin typeface="Open Sans"/>
              <a:ea typeface="Open Sans"/>
              <a:cs typeface="Open Sans"/>
              <a:sym typeface="Open Sans"/>
            </a:endParaRPr>
          </a:p>
          <a:p>
            <a:pPr marL="0" lvl="0" indent="0" algn="l" rtl="0">
              <a:spcBef>
                <a:spcPts val="0"/>
              </a:spcBef>
              <a:spcAft>
                <a:spcPts val="0"/>
              </a:spcAft>
              <a:buNone/>
            </a:pPr>
            <a:endParaRPr sz="1800">
              <a:latin typeface="Open Sans Medium"/>
              <a:ea typeface="Open Sans Medium"/>
              <a:cs typeface="Open Sans Medium"/>
              <a:sym typeface="Open Sans Medium"/>
            </a:endParaRPr>
          </a:p>
          <a:p>
            <a:pPr marL="0" lvl="0" indent="0" algn="l" rtl="0">
              <a:spcBef>
                <a:spcPts val="0"/>
              </a:spcBef>
              <a:spcAft>
                <a:spcPts val="0"/>
              </a:spcAft>
              <a:buNone/>
            </a:pPr>
            <a:r>
              <a:rPr lang="en-GB" sz="1688">
                <a:latin typeface="Open Sans"/>
                <a:ea typeface="Open Sans"/>
                <a:cs typeface="Open Sans"/>
                <a:sym typeface="Open Sans"/>
              </a:rPr>
              <a:t>S</a:t>
            </a:r>
            <a:r>
              <a:rPr lang="en-GB" sz="1688">
                <a:solidFill>
                  <a:srgbClr val="004888"/>
                </a:solidFill>
                <a:latin typeface="Open Sans"/>
                <a:ea typeface="Open Sans"/>
                <a:cs typeface="Open Sans"/>
                <a:sym typeface="Open Sans"/>
              </a:rPr>
              <a:t>tructural inequalities in society not only drive demand for our services but also lead to certain people facing disadvantages, making them more likely to need our help. This is why we address inequality by both advocating for change and prioritising the needs of marginalised people who might not otherwise get the support they need. Our equity based approach shapes how we design our services and create an inclusive workforce. </a:t>
            </a:r>
            <a:endParaRPr sz="1688">
              <a:solidFill>
                <a:srgbClr val="004888"/>
              </a:solidFill>
              <a:latin typeface="Open Sans"/>
              <a:ea typeface="Open Sans"/>
              <a:cs typeface="Open Sans"/>
              <a:sym typeface="Open Sans"/>
            </a:endParaRPr>
          </a:p>
          <a:p>
            <a:pPr marL="0" lvl="0" indent="0" algn="l" rtl="0">
              <a:spcBef>
                <a:spcPts val="0"/>
              </a:spcBef>
              <a:spcAft>
                <a:spcPts val="0"/>
              </a:spcAft>
              <a:buNone/>
            </a:pPr>
            <a:endParaRPr sz="2600">
              <a:latin typeface="Open Sans Medium"/>
              <a:ea typeface="Open Sans Medium"/>
              <a:cs typeface="Open Sans Medium"/>
              <a:sym typeface="Open Sans Medium"/>
            </a:endParaRPr>
          </a:p>
          <a:p>
            <a:pPr marL="0" lvl="0" indent="0" algn="l" rtl="0">
              <a:spcBef>
                <a:spcPts val="0"/>
              </a:spcBef>
              <a:spcAft>
                <a:spcPts val="0"/>
              </a:spcAft>
              <a:buNone/>
            </a:pPr>
            <a:r>
              <a:rPr lang="en-GB" sz="2600">
                <a:latin typeface="Open Sans Medium"/>
                <a:ea typeface="Open Sans Medium"/>
                <a:cs typeface="Open Sans Medium"/>
                <a:sym typeface="Open Sans Medium"/>
              </a:rPr>
              <a:t> </a:t>
            </a:r>
            <a:endParaRPr sz="4100">
              <a:latin typeface="Open Sans Medium"/>
              <a:ea typeface="Open Sans Medium"/>
              <a:cs typeface="Open Sans Medium"/>
              <a:sym typeface="Open Sans Medium"/>
            </a:endParaRPr>
          </a:p>
        </p:txBody>
      </p:sp>
      <p:sp>
        <p:nvSpPr>
          <p:cNvPr id="108" name="Google Shape;108;p25"/>
          <p:cNvSpPr txBox="1">
            <a:spLocks noGrp="1"/>
          </p:cNvSpPr>
          <p:nvPr>
            <p:ph type="title"/>
          </p:nvPr>
        </p:nvSpPr>
        <p:spPr>
          <a:xfrm>
            <a:off x="597775" y="3206825"/>
            <a:ext cx="7905900" cy="613200"/>
          </a:xfrm>
          <a:prstGeom prst="rect">
            <a:avLst/>
          </a:prstGeom>
          <a:solidFill>
            <a:srgbClr val="C2BDDE"/>
          </a:solidFill>
        </p:spPr>
        <p:txBody>
          <a:bodyPr spcFirstLastPara="1" wrap="square" lIns="91425" tIns="91425" rIns="91425" bIns="91425" anchor="t" anchorCtr="0">
            <a:normAutofit/>
          </a:bodyPr>
          <a:lstStyle/>
          <a:p>
            <a:pPr marL="0" lvl="0" indent="0" algn="l" rtl="0">
              <a:spcBef>
                <a:spcPts val="0"/>
              </a:spcBef>
              <a:spcAft>
                <a:spcPts val="0"/>
              </a:spcAft>
              <a:buNone/>
            </a:pPr>
            <a:r>
              <a:rPr lang="en-GB" sz="1700">
                <a:solidFill>
                  <a:srgbClr val="004888"/>
                </a:solidFill>
                <a:latin typeface="Open Sans"/>
                <a:ea typeface="Open Sans"/>
                <a:cs typeface="Open Sans"/>
                <a:sym typeface="Open Sans"/>
              </a:rPr>
              <a:t>What we’re prioritising in 25/26 (at national):</a:t>
            </a:r>
            <a:endParaRPr sz="4000">
              <a:solidFill>
                <a:srgbClr val="004888"/>
              </a:solidFill>
              <a:latin typeface="Open Sans"/>
              <a:ea typeface="Open Sans"/>
              <a:cs typeface="Open Sans"/>
              <a:sym typeface="Open Sans"/>
            </a:endParaRPr>
          </a:p>
        </p:txBody>
      </p:sp>
      <p:sp>
        <p:nvSpPr>
          <p:cNvPr id="109" name="Google Shape;109;p25"/>
          <p:cNvSpPr txBox="1">
            <a:spLocks noGrp="1"/>
          </p:cNvSpPr>
          <p:nvPr>
            <p:ph type="title"/>
          </p:nvPr>
        </p:nvSpPr>
        <p:spPr>
          <a:xfrm>
            <a:off x="608725" y="3820025"/>
            <a:ext cx="7905900" cy="855600"/>
          </a:xfrm>
          <a:prstGeom prst="rect">
            <a:avLst/>
          </a:prstGeom>
        </p:spPr>
        <p:txBody>
          <a:bodyPr spcFirstLastPara="1" wrap="square" lIns="91425" tIns="91425" rIns="91425" bIns="91425" anchor="t" anchorCtr="0">
            <a:normAutofit fontScale="90000"/>
          </a:bodyPr>
          <a:lstStyle/>
          <a:p>
            <a:pPr marL="457200" lvl="0" indent="-308610" algn="l" rtl="0">
              <a:spcBef>
                <a:spcPts val="0"/>
              </a:spcBef>
              <a:spcAft>
                <a:spcPts val="0"/>
              </a:spcAft>
              <a:buClr>
                <a:srgbClr val="004888"/>
              </a:buClr>
              <a:buSzPct val="100000"/>
              <a:buFont typeface="Open Sans"/>
              <a:buChar char="●"/>
            </a:pPr>
            <a:r>
              <a:rPr lang="en-GB" sz="1400">
                <a:solidFill>
                  <a:srgbClr val="004888"/>
                </a:solidFill>
                <a:latin typeface="Open Sans"/>
                <a:ea typeface="Open Sans"/>
                <a:cs typeface="Open Sans"/>
                <a:sym typeface="Open Sans"/>
              </a:rPr>
              <a:t>Mobilise colleagues to embed race insights into practice</a:t>
            </a:r>
            <a:endParaRPr sz="1400">
              <a:solidFill>
                <a:srgbClr val="004888"/>
              </a:solidFill>
              <a:latin typeface="Open Sans"/>
              <a:ea typeface="Open Sans"/>
              <a:cs typeface="Open Sans"/>
              <a:sym typeface="Open Sans"/>
            </a:endParaRPr>
          </a:p>
          <a:p>
            <a:pPr marL="457200" lvl="0" indent="-308610" algn="l" rtl="0">
              <a:spcBef>
                <a:spcPts val="0"/>
              </a:spcBef>
              <a:spcAft>
                <a:spcPts val="0"/>
              </a:spcAft>
              <a:buClr>
                <a:srgbClr val="004888"/>
              </a:buClr>
              <a:buSzPct val="100000"/>
              <a:buFont typeface="Open Sans"/>
              <a:buChar char="●"/>
            </a:pPr>
            <a:r>
              <a:rPr lang="en-GB" sz="1400">
                <a:solidFill>
                  <a:srgbClr val="004888"/>
                </a:solidFill>
                <a:latin typeface="Open Sans"/>
                <a:ea typeface="Open Sans"/>
                <a:cs typeface="Open Sans"/>
                <a:sym typeface="Open Sans"/>
              </a:rPr>
              <a:t>Mobilise colleagues to embed disability insights into practice</a:t>
            </a:r>
            <a:endParaRPr sz="1400">
              <a:solidFill>
                <a:srgbClr val="004888"/>
              </a:solidFill>
              <a:latin typeface="Open Sans"/>
              <a:ea typeface="Open Sans"/>
              <a:cs typeface="Open Sans"/>
              <a:sym typeface="Open Sans"/>
            </a:endParaRPr>
          </a:p>
          <a:p>
            <a:pPr marL="457200" lvl="0" indent="-308610" algn="l" rtl="0">
              <a:spcBef>
                <a:spcPts val="0"/>
              </a:spcBef>
              <a:spcAft>
                <a:spcPts val="0"/>
              </a:spcAft>
              <a:buClr>
                <a:srgbClr val="004888"/>
              </a:buClr>
              <a:buSzPct val="100000"/>
              <a:buFont typeface="Open Sans"/>
              <a:buChar char="●"/>
            </a:pPr>
            <a:r>
              <a:rPr lang="en-GB" sz="1400">
                <a:solidFill>
                  <a:srgbClr val="004888"/>
                </a:solidFill>
                <a:latin typeface="Open Sans"/>
                <a:ea typeface="Open Sans"/>
                <a:cs typeface="Open Sans"/>
                <a:sym typeface="Open Sans"/>
              </a:rPr>
              <a:t>Develop an approach to lived experience</a:t>
            </a:r>
            <a:endParaRPr sz="1400">
              <a:solidFill>
                <a:srgbClr val="004888"/>
              </a:solidFill>
              <a:latin typeface="Open Sans"/>
              <a:ea typeface="Open Sans"/>
              <a:cs typeface="Open Sans"/>
              <a:sym typeface="Open Sans"/>
            </a:endParaRPr>
          </a:p>
          <a:p>
            <a:pPr marL="457200" lvl="0" indent="-308610" algn="l" rtl="0">
              <a:spcBef>
                <a:spcPts val="0"/>
              </a:spcBef>
              <a:spcAft>
                <a:spcPts val="0"/>
              </a:spcAft>
              <a:buClr>
                <a:srgbClr val="004888"/>
              </a:buClr>
              <a:buSzPct val="100000"/>
              <a:buFont typeface="Open Sans"/>
              <a:buChar char="●"/>
            </a:pPr>
            <a:r>
              <a:rPr lang="en-GB" sz="1400">
                <a:solidFill>
                  <a:srgbClr val="004888"/>
                </a:solidFill>
                <a:latin typeface="Open Sans"/>
                <a:ea typeface="Open Sans"/>
                <a:cs typeface="Open Sans"/>
                <a:sym typeface="Open Sans"/>
              </a:rPr>
              <a:t>Workforce disparities - there are two sides of the ‘coin’ for mission 2</a:t>
            </a:r>
            <a:endParaRPr sz="1400">
              <a:solidFill>
                <a:srgbClr val="004888"/>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6"/>
          <p:cNvSpPr txBox="1">
            <a:spLocks noGrp="1"/>
          </p:cNvSpPr>
          <p:nvPr>
            <p:ph type="title"/>
          </p:nvPr>
        </p:nvSpPr>
        <p:spPr>
          <a:xfrm>
            <a:off x="360456" y="119812"/>
            <a:ext cx="8084700" cy="603300"/>
          </a:xfrm>
          <a:prstGeom prst="rect">
            <a:avLst/>
          </a:prstGeom>
          <a:noFill/>
          <a:ln>
            <a:noFill/>
          </a:ln>
        </p:spPr>
        <p:txBody>
          <a:bodyPr spcFirstLastPara="1" wrap="square" lIns="68575" tIns="68575" rIns="68575" bIns="68575" anchor="t" anchorCtr="0">
            <a:noAutofit/>
          </a:bodyPr>
          <a:lstStyle/>
          <a:p>
            <a:pPr marL="0" lvl="0" indent="0" algn="l" rtl="0">
              <a:lnSpc>
                <a:spcPct val="90000"/>
              </a:lnSpc>
              <a:spcBef>
                <a:spcPts val="0"/>
              </a:spcBef>
              <a:spcAft>
                <a:spcPts val="0"/>
              </a:spcAft>
              <a:buSzPts val="3300"/>
              <a:buNone/>
            </a:pPr>
            <a:r>
              <a:rPr lang="en-GB" sz="2400" b="1">
                <a:solidFill>
                  <a:srgbClr val="004888"/>
                </a:solidFill>
                <a:latin typeface="Open Sans"/>
                <a:ea typeface="Open Sans"/>
                <a:cs typeface="Open Sans"/>
                <a:sym typeface="Open Sans"/>
              </a:rPr>
              <a:t>Advancing Race Equity since 2020</a:t>
            </a:r>
            <a:endParaRPr b="1">
              <a:solidFill>
                <a:srgbClr val="004888"/>
              </a:solidFill>
              <a:latin typeface="Open Sans"/>
              <a:ea typeface="Open Sans"/>
              <a:cs typeface="Open Sans"/>
              <a:sym typeface="Open Sans"/>
            </a:endParaRPr>
          </a:p>
        </p:txBody>
      </p:sp>
      <p:sp>
        <p:nvSpPr>
          <p:cNvPr id="116" name="Google Shape;116;p26"/>
          <p:cNvSpPr txBox="1"/>
          <p:nvPr/>
        </p:nvSpPr>
        <p:spPr>
          <a:xfrm>
            <a:off x="7349175" y="2997150"/>
            <a:ext cx="1564500" cy="13236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1">
                <a:solidFill>
                  <a:srgbClr val="004888"/>
                </a:solidFill>
                <a:latin typeface="Open Sans"/>
                <a:ea typeface="Open Sans"/>
                <a:cs typeface="Open Sans"/>
                <a:sym typeface="Open Sans"/>
              </a:rPr>
              <a:t>Collective responsibility</a:t>
            </a:r>
            <a:endParaRPr sz="1100" b="1">
              <a:solidFill>
                <a:srgbClr val="004888"/>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100"/>
              <a:buFont typeface="Arial"/>
              <a:buNone/>
            </a:pPr>
            <a:r>
              <a:rPr lang="en-GB" sz="1100">
                <a:solidFill>
                  <a:srgbClr val="004888"/>
                </a:solidFill>
                <a:latin typeface="Open Sans"/>
                <a:ea typeface="Open Sans"/>
                <a:cs typeface="Open Sans"/>
                <a:sym typeface="Open Sans"/>
              </a:rPr>
              <a:t>Working together to understand our clients and support those that are most marginalised</a:t>
            </a:r>
            <a:r>
              <a:rPr lang="en-GB" sz="1100" b="1">
                <a:solidFill>
                  <a:schemeClr val="dk1"/>
                </a:solidFill>
                <a:latin typeface="Open Sans"/>
                <a:ea typeface="Open Sans"/>
                <a:cs typeface="Open Sans"/>
                <a:sym typeface="Open Sans"/>
              </a:rPr>
              <a:t> </a:t>
            </a:r>
            <a:endParaRPr sz="1100" b="0" i="0" u="none" strike="noStrike" cap="none">
              <a:solidFill>
                <a:schemeClr val="dk1"/>
              </a:solidFill>
              <a:latin typeface="Open Sans"/>
              <a:ea typeface="Open Sans"/>
              <a:cs typeface="Open Sans"/>
              <a:sym typeface="Open Sans"/>
            </a:endParaRPr>
          </a:p>
        </p:txBody>
      </p:sp>
      <p:sp>
        <p:nvSpPr>
          <p:cNvPr id="117" name="Google Shape;117;p26"/>
          <p:cNvSpPr txBox="1"/>
          <p:nvPr/>
        </p:nvSpPr>
        <p:spPr>
          <a:xfrm>
            <a:off x="4346251" y="1144775"/>
            <a:ext cx="1599000" cy="8157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1">
                <a:solidFill>
                  <a:srgbClr val="004888"/>
                </a:solidFill>
                <a:latin typeface="Open Sans"/>
                <a:ea typeface="Open Sans"/>
                <a:cs typeface="Open Sans"/>
                <a:sym typeface="Open Sans"/>
              </a:rPr>
              <a:t>Race Equity Advisory group launched - </a:t>
            </a:r>
            <a:r>
              <a:rPr lang="en-GB" sz="1100">
                <a:solidFill>
                  <a:srgbClr val="004888"/>
                </a:solidFill>
                <a:latin typeface="Open Sans"/>
                <a:ea typeface="Open Sans"/>
                <a:cs typeface="Open Sans"/>
                <a:sym typeface="Open Sans"/>
              </a:rPr>
              <a:t>servicewide focus on progress </a:t>
            </a:r>
            <a:endParaRPr sz="1100" b="0" i="0" u="none" strike="noStrike" cap="none">
              <a:solidFill>
                <a:srgbClr val="004888"/>
              </a:solidFill>
              <a:latin typeface="Open Sans"/>
              <a:ea typeface="Open Sans"/>
              <a:cs typeface="Open Sans"/>
              <a:sym typeface="Open Sans"/>
            </a:endParaRPr>
          </a:p>
        </p:txBody>
      </p:sp>
      <p:sp>
        <p:nvSpPr>
          <p:cNvPr id="118" name="Google Shape;118;p26"/>
          <p:cNvSpPr txBox="1"/>
          <p:nvPr/>
        </p:nvSpPr>
        <p:spPr>
          <a:xfrm>
            <a:off x="471478" y="2997144"/>
            <a:ext cx="1920000" cy="6465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1">
                <a:solidFill>
                  <a:srgbClr val="004888"/>
                </a:solidFill>
                <a:latin typeface="Open Sans"/>
                <a:ea typeface="Open Sans"/>
                <a:cs typeface="Open Sans"/>
                <a:sym typeface="Open Sans"/>
              </a:rPr>
              <a:t>Developing a race equity narrative</a:t>
            </a:r>
            <a:r>
              <a:rPr lang="en-GB" sz="1100" b="0" i="0" u="none" strike="noStrike" cap="none">
                <a:solidFill>
                  <a:srgbClr val="004888"/>
                </a:solidFill>
                <a:latin typeface="Open Sans"/>
                <a:ea typeface="Open Sans"/>
                <a:cs typeface="Open Sans"/>
                <a:sym typeface="Open Sans"/>
              </a:rPr>
              <a:t>: explicitly talking about r</a:t>
            </a:r>
            <a:r>
              <a:rPr lang="en-GB" sz="1100">
                <a:solidFill>
                  <a:srgbClr val="004888"/>
                </a:solidFill>
                <a:latin typeface="Open Sans"/>
                <a:ea typeface="Open Sans"/>
                <a:cs typeface="Open Sans"/>
                <a:sym typeface="Open Sans"/>
              </a:rPr>
              <a:t>ace and racism </a:t>
            </a:r>
            <a:endParaRPr sz="1100" b="0" i="0" u="none" strike="noStrike" cap="none">
              <a:solidFill>
                <a:srgbClr val="004888"/>
              </a:solidFill>
              <a:latin typeface="Open Sans"/>
              <a:ea typeface="Open Sans"/>
              <a:cs typeface="Open Sans"/>
              <a:sym typeface="Open Sans"/>
            </a:endParaRPr>
          </a:p>
        </p:txBody>
      </p:sp>
      <p:pic>
        <p:nvPicPr>
          <p:cNvPr id="119" name="Google Shape;119;p26" descr="Trophy with solid fill"/>
          <p:cNvPicPr preferRelativeResize="0"/>
          <p:nvPr/>
        </p:nvPicPr>
        <p:blipFill rotWithShape="1">
          <a:blip r:embed="rId3">
            <a:alphaModFix/>
          </a:blip>
          <a:srcRect/>
          <a:stretch/>
        </p:blipFill>
        <p:spPr>
          <a:xfrm>
            <a:off x="7925646" y="4395491"/>
            <a:ext cx="548100" cy="548100"/>
          </a:xfrm>
          <a:prstGeom prst="rect">
            <a:avLst/>
          </a:prstGeom>
          <a:noFill/>
          <a:ln>
            <a:noFill/>
          </a:ln>
        </p:spPr>
      </p:pic>
      <p:sp>
        <p:nvSpPr>
          <p:cNvPr id="120" name="Google Shape;120;p26"/>
          <p:cNvSpPr txBox="1"/>
          <p:nvPr/>
        </p:nvSpPr>
        <p:spPr>
          <a:xfrm>
            <a:off x="369975" y="1146171"/>
            <a:ext cx="2155500" cy="6465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1">
                <a:solidFill>
                  <a:srgbClr val="004888"/>
                </a:solidFill>
                <a:latin typeface="Open Sans"/>
                <a:ea typeface="Open Sans"/>
                <a:cs typeface="Open Sans"/>
                <a:sym typeface="Open Sans"/>
              </a:rPr>
              <a:t>Priority are of focus: </a:t>
            </a:r>
            <a:r>
              <a:rPr lang="en-GB" sz="1100">
                <a:solidFill>
                  <a:srgbClr val="004888"/>
                </a:solidFill>
                <a:latin typeface="Open Sans"/>
                <a:ea typeface="Open Sans"/>
                <a:cs typeface="Open Sans"/>
                <a:sym typeface="Open Sans"/>
              </a:rPr>
              <a:t>Race Equity</a:t>
            </a:r>
            <a:r>
              <a:rPr lang="en-GB" sz="1100" b="0" i="0" u="none" strike="noStrike" cap="none">
                <a:solidFill>
                  <a:srgbClr val="004888"/>
                </a:solidFill>
                <a:latin typeface="Open Sans"/>
                <a:ea typeface="Open Sans"/>
                <a:cs typeface="Open Sans"/>
                <a:sym typeface="Open Sans"/>
              </a:rPr>
              <a:t> became a business priority - Inclusive Access </a:t>
            </a:r>
            <a:endParaRPr sz="1100" b="0" i="0" u="none" strike="noStrike" cap="none">
              <a:solidFill>
                <a:srgbClr val="004888"/>
              </a:solidFill>
              <a:latin typeface="Open Sans"/>
              <a:ea typeface="Open Sans"/>
              <a:cs typeface="Open Sans"/>
              <a:sym typeface="Open Sans"/>
            </a:endParaRPr>
          </a:p>
        </p:txBody>
      </p:sp>
      <p:sp>
        <p:nvSpPr>
          <p:cNvPr id="121" name="Google Shape;121;p26"/>
          <p:cNvSpPr txBox="1"/>
          <p:nvPr/>
        </p:nvSpPr>
        <p:spPr>
          <a:xfrm>
            <a:off x="2530076" y="2997150"/>
            <a:ext cx="1816200" cy="11544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1">
                <a:solidFill>
                  <a:srgbClr val="004888"/>
                </a:solidFill>
                <a:latin typeface="Open Sans"/>
                <a:ea typeface="Open Sans"/>
                <a:cs typeface="Open Sans"/>
                <a:sym typeface="Open Sans"/>
              </a:rPr>
              <a:t>Racial disparities in self service research:</a:t>
            </a:r>
            <a:endParaRPr sz="1100" b="1">
              <a:solidFill>
                <a:srgbClr val="004888"/>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100"/>
              <a:buFont typeface="Arial"/>
              <a:buNone/>
            </a:pPr>
            <a:r>
              <a:rPr lang="en-GB" sz="1100">
                <a:solidFill>
                  <a:srgbClr val="004888"/>
                </a:solidFill>
                <a:latin typeface="Open Sans"/>
                <a:ea typeface="Open Sans"/>
                <a:cs typeface="Open Sans"/>
                <a:sym typeface="Open Sans"/>
              </a:rPr>
              <a:t>Small scale qual research showing the barriers to access advice for clients of colour </a:t>
            </a:r>
            <a:endParaRPr sz="1100" b="0" i="0" u="none" strike="noStrike" cap="none">
              <a:solidFill>
                <a:srgbClr val="004888"/>
              </a:solidFill>
              <a:latin typeface="Open Sans"/>
              <a:ea typeface="Open Sans"/>
              <a:cs typeface="Open Sans"/>
              <a:sym typeface="Open Sans"/>
            </a:endParaRPr>
          </a:p>
        </p:txBody>
      </p:sp>
      <p:sp>
        <p:nvSpPr>
          <p:cNvPr id="122" name="Google Shape;122;p26"/>
          <p:cNvSpPr txBox="1"/>
          <p:nvPr/>
        </p:nvSpPr>
        <p:spPr>
          <a:xfrm>
            <a:off x="5780400" y="2931806"/>
            <a:ext cx="1280700" cy="8157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1">
                <a:solidFill>
                  <a:srgbClr val="004888"/>
                </a:solidFill>
                <a:latin typeface="Open Sans"/>
                <a:ea typeface="Open Sans"/>
                <a:cs typeface="Open Sans"/>
                <a:sym typeface="Open Sans"/>
              </a:rPr>
              <a:t>Race Matters Workforce Theory of Change: KPIS</a:t>
            </a:r>
            <a:endParaRPr sz="1100" b="0" i="0" u="none" strike="noStrike" cap="none">
              <a:solidFill>
                <a:srgbClr val="004888"/>
              </a:solidFill>
              <a:latin typeface="Open Sans"/>
              <a:ea typeface="Open Sans"/>
              <a:cs typeface="Open Sans"/>
              <a:sym typeface="Open Sans"/>
            </a:endParaRPr>
          </a:p>
        </p:txBody>
      </p:sp>
      <p:sp>
        <p:nvSpPr>
          <p:cNvPr id="123" name="Google Shape;123;p26"/>
          <p:cNvSpPr txBox="1"/>
          <p:nvPr/>
        </p:nvSpPr>
        <p:spPr>
          <a:xfrm>
            <a:off x="2530063" y="890836"/>
            <a:ext cx="1599000" cy="11544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1">
                <a:solidFill>
                  <a:srgbClr val="004888"/>
                </a:solidFill>
                <a:latin typeface="Open Sans"/>
                <a:ea typeface="Open Sans"/>
                <a:cs typeface="Open Sans"/>
                <a:sym typeface="Open Sans"/>
              </a:rPr>
              <a:t>Race Equity Data Deep Dive:</a:t>
            </a:r>
            <a:endParaRPr sz="1100" b="1">
              <a:solidFill>
                <a:srgbClr val="004888"/>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100"/>
              <a:buFont typeface="Arial"/>
              <a:buNone/>
            </a:pPr>
            <a:r>
              <a:rPr lang="en-GB" sz="1100">
                <a:solidFill>
                  <a:srgbClr val="004888"/>
                </a:solidFill>
                <a:latin typeface="Open Sans"/>
                <a:ea typeface="Open Sans"/>
                <a:cs typeface="Open Sans"/>
                <a:sym typeface="Open Sans"/>
              </a:rPr>
              <a:t>CX, NOIR data and analysing quant and qual data, intersectionality </a:t>
            </a:r>
            <a:r>
              <a:rPr lang="en-GB" sz="1100">
                <a:solidFill>
                  <a:srgbClr val="004B87"/>
                </a:solidFill>
                <a:latin typeface="Open Sans"/>
                <a:ea typeface="Open Sans"/>
                <a:cs typeface="Open Sans"/>
                <a:sym typeface="Open Sans"/>
              </a:rPr>
              <a:t> </a:t>
            </a:r>
            <a:endParaRPr sz="1100">
              <a:solidFill>
                <a:srgbClr val="004B87"/>
              </a:solidFill>
              <a:latin typeface="Open Sans"/>
              <a:ea typeface="Open Sans"/>
              <a:cs typeface="Open Sans"/>
              <a:sym typeface="Open Sans"/>
            </a:endParaRPr>
          </a:p>
        </p:txBody>
      </p:sp>
      <p:sp>
        <p:nvSpPr>
          <p:cNvPr id="124" name="Google Shape;124;p26"/>
          <p:cNvSpPr txBox="1"/>
          <p:nvPr/>
        </p:nvSpPr>
        <p:spPr>
          <a:xfrm>
            <a:off x="4419788" y="2997153"/>
            <a:ext cx="1443900" cy="1086600"/>
          </a:xfrm>
          <a:prstGeom prst="rect">
            <a:avLst/>
          </a:prstGeom>
          <a:noFill/>
          <a:ln>
            <a:noFill/>
          </a:ln>
        </p:spPr>
        <p:txBody>
          <a:bodyPr spcFirstLastPara="1" wrap="square" lIns="68575" tIns="68575" rIns="68575" bIns="68575" anchor="t" anchorCtr="0">
            <a:spAutoFit/>
          </a:bodyPr>
          <a:lstStyle/>
          <a:p>
            <a:pPr marL="0" lvl="0" indent="0" algn="l" rtl="0">
              <a:lnSpc>
                <a:spcPct val="115000"/>
              </a:lnSpc>
              <a:spcBef>
                <a:spcPts val="0"/>
              </a:spcBef>
              <a:spcAft>
                <a:spcPts val="0"/>
              </a:spcAft>
              <a:buNone/>
            </a:pPr>
            <a:r>
              <a:rPr lang="en-GB" sz="1100" b="1">
                <a:solidFill>
                  <a:srgbClr val="004888"/>
                </a:solidFill>
                <a:latin typeface="Open Sans"/>
                <a:ea typeface="Open Sans"/>
                <a:cs typeface="Open Sans"/>
                <a:sym typeface="Open Sans"/>
              </a:rPr>
              <a:t>Capability building: </a:t>
            </a:r>
            <a:endParaRPr sz="1100" b="1">
              <a:solidFill>
                <a:srgbClr val="004888"/>
              </a:solidFill>
              <a:latin typeface="Open Sans"/>
              <a:ea typeface="Open Sans"/>
              <a:cs typeface="Open Sans"/>
              <a:sym typeface="Open Sans"/>
            </a:endParaRPr>
          </a:p>
          <a:p>
            <a:pPr marL="0" lvl="0" indent="0" algn="l" rtl="0">
              <a:lnSpc>
                <a:spcPct val="115000"/>
              </a:lnSpc>
              <a:spcBef>
                <a:spcPts val="0"/>
              </a:spcBef>
              <a:spcAft>
                <a:spcPts val="0"/>
              </a:spcAft>
              <a:buNone/>
            </a:pPr>
            <a:r>
              <a:rPr lang="en-GB" sz="1100">
                <a:solidFill>
                  <a:srgbClr val="004888"/>
                </a:solidFill>
                <a:latin typeface="Open Sans"/>
                <a:ea typeface="Open Sans"/>
                <a:cs typeface="Open Sans"/>
                <a:sym typeface="Open Sans"/>
              </a:rPr>
              <a:t>3 Race Matters Toolkits, webinars, panels </a:t>
            </a:r>
            <a:endParaRPr b="1">
              <a:solidFill>
                <a:srgbClr val="004888"/>
              </a:solidFill>
              <a:latin typeface="Open Sans"/>
              <a:ea typeface="Open Sans"/>
              <a:cs typeface="Open Sans"/>
              <a:sym typeface="Open Sans"/>
            </a:endParaRPr>
          </a:p>
        </p:txBody>
      </p:sp>
      <p:sp>
        <p:nvSpPr>
          <p:cNvPr id="125" name="Google Shape;125;p26"/>
          <p:cNvSpPr txBox="1"/>
          <p:nvPr/>
        </p:nvSpPr>
        <p:spPr>
          <a:xfrm>
            <a:off x="6007325" y="1060189"/>
            <a:ext cx="1251600" cy="8157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1">
                <a:solidFill>
                  <a:srgbClr val="004888"/>
                </a:solidFill>
                <a:latin typeface="Open Sans"/>
                <a:ea typeface="Open Sans"/>
                <a:cs typeface="Open Sans"/>
                <a:sym typeface="Open Sans"/>
              </a:rPr>
              <a:t>Anti-racist principles  </a:t>
            </a:r>
            <a:r>
              <a:rPr lang="en-GB" sz="1100" b="0" i="0" u="none" strike="noStrike" cap="none">
                <a:solidFill>
                  <a:srgbClr val="004888"/>
                </a:solidFill>
                <a:latin typeface="Open Sans"/>
                <a:ea typeface="Open Sans"/>
                <a:cs typeface="Open Sans"/>
                <a:sym typeface="Open Sans"/>
              </a:rPr>
              <a:t> launched, in RM Toolkit 2</a:t>
            </a:r>
            <a:endParaRPr sz="1100" b="0" i="0" u="none" strike="noStrike" cap="none">
              <a:solidFill>
                <a:srgbClr val="004888"/>
              </a:solidFill>
              <a:latin typeface="Open Sans"/>
              <a:ea typeface="Open Sans"/>
              <a:cs typeface="Open Sans"/>
              <a:sym typeface="Open Sans"/>
            </a:endParaRPr>
          </a:p>
        </p:txBody>
      </p:sp>
      <p:sp>
        <p:nvSpPr>
          <p:cNvPr id="126" name="Google Shape;126;p26"/>
          <p:cNvSpPr txBox="1"/>
          <p:nvPr/>
        </p:nvSpPr>
        <p:spPr>
          <a:xfrm>
            <a:off x="7237508" y="1107903"/>
            <a:ext cx="1868400" cy="6465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1">
                <a:solidFill>
                  <a:srgbClr val="004888"/>
                </a:solidFill>
                <a:latin typeface="Open Sans"/>
                <a:ea typeface="Open Sans"/>
                <a:cs typeface="Open Sans"/>
                <a:sym typeface="Open Sans"/>
              </a:rPr>
              <a:t>Mission 2</a:t>
            </a:r>
            <a:endParaRPr sz="1100" b="1">
              <a:solidFill>
                <a:srgbClr val="004888"/>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100"/>
              <a:buFont typeface="Arial"/>
              <a:buNone/>
            </a:pPr>
            <a:r>
              <a:rPr lang="en-GB" sz="1100">
                <a:solidFill>
                  <a:srgbClr val="004888"/>
                </a:solidFill>
                <a:latin typeface="Open Sans"/>
                <a:ea typeface="Open Sans"/>
                <a:cs typeface="Open Sans"/>
                <a:sym typeface="Open Sans"/>
              </a:rPr>
              <a:t>Race Equity Specialist, RDR research </a:t>
            </a:r>
            <a:endParaRPr sz="1100" b="0" i="0" u="none" strike="noStrike" cap="none">
              <a:solidFill>
                <a:srgbClr val="004888"/>
              </a:solidFill>
              <a:latin typeface="Open Sans"/>
              <a:ea typeface="Open Sans"/>
              <a:cs typeface="Open Sans"/>
              <a:sym typeface="Open Sans"/>
            </a:endParaRPr>
          </a:p>
        </p:txBody>
      </p:sp>
      <p:pic>
        <p:nvPicPr>
          <p:cNvPr id="127" name="Google Shape;127;p26" descr="High temperature with solid fill"/>
          <p:cNvPicPr preferRelativeResize="0"/>
          <p:nvPr/>
        </p:nvPicPr>
        <p:blipFill rotWithShape="1">
          <a:blip r:embed="rId4">
            <a:alphaModFix/>
          </a:blip>
          <a:srcRect/>
          <a:stretch/>
        </p:blipFill>
        <p:spPr>
          <a:xfrm>
            <a:off x="6146704" y="4395491"/>
            <a:ext cx="548100" cy="548100"/>
          </a:xfrm>
          <a:prstGeom prst="rect">
            <a:avLst/>
          </a:prstGeom>
          <a:noFill/>
          <a:ln>
            <a:noFill/>
          </a:ln>
        </p:spPr>
      </p:pic>
      <p:pic>
        <p:nvPicPr>
          <p:cNvPr id="128" name="Google Shape;128;p26" descr="Cheers with solid fill"/>
          <p:cNvPicPr preferRelativeResize="0"/>
          <p:nvPr/>
        </p:nvPicPr>
        <p:blipFill rotWithShape="1">
          <a:blip r:embed="rId5">
            <a:alphaModFix/>
          </a:blip>
          <a:srcRect/>
          <a:stretch/>
        </p:blipFill>
        <p:spPr>
          <a:xfrm>
            <a:off x="4578199" y="4459691"/>
            <a:ext cx="548100" cy="548100"/>
          </a:xfrm>
          <a:prstGeom prst="rect">
            <a:avLst/>
          </a:prstGeom>
          <a:noFill/>
          <a:ln>
            <a:noFill/>
          </a:ln>
        </p:spPr>
      </p:pic>
      <p:pic>
        <p:nvPicPr>
          <p:cNvPr id="129" name="Google Shape;129;p26" descr="Classroom with solid fill"/>
          <p:cNvPicPr preferRelativeResize="0"/>
          <p:nvPr/>
        </p:nvPicPr>
        <p:blipFill rotWithShape="1">
          <a:blip r:embed="rId6">
            <a:alphaModFix/>
          </a:blip>
          <a:srcRect/>
          <a:stretch/>
        </p:blipFill>
        <p:spPr>
          <a:xfrm>
            <a:off x="2979522" y="4395491"/>
            <a:ext cx="548100" cy="548100"/>
          </a:xfrm>
          <a:prstGeom prst="rect">
            <a:avLst/>
          </a:prstGeom>
          <a:noFill/>
          <a:ln>
            <a:noFill/>
          </a:ln>
        </p:spPr>
      </p:pic>
      <p:pic>
        <p:nvPicPr>
          <p:cNvPr id="130" name="Google Shape;130;p26" descr="Users with solid fill"/>
          <p:cNvPicPr preferRelativeResize="0"/>
          <p:nvPr/>
        </p:nvPicPr>
        <p:blipFill rotWithShape="1">
          <a:blip r:embed="rId7">
            <a:alphaModFix/>
          </a:blip>
          <a:srcRect/>
          <a:stretch/>
        </p:blipFill>
        <p:spPr>
          <a:xfrm>
            <a:off x="4688657" y="641433"/>
            <a:ext cx="548100" cy="548100"/>
          </a:xfrm>
          <a:prstGeom prst="rect">
            <a:avLst/>
          </a:prstGeom>
          <a:noFill/>
          <a:ln>
            <a:noFill/>
          </a:ln>
        </p:spPr>
      </p:pic>
      <p:pic>
        <p:nvPicPr>
          <p:cNvPr id="131" name="Google Shape;131;p26" descr="Rocket with solid fill"/>
          <p:cNvPicPr preferRelativeResize="0"/>
          <p:nvPr/>
        </p:nvPicPr>
        <p:blipFill rotWithShape="1">
          <a:blip r:embed="rId8">
            <a:alphaModFix/>
          </a:blip>
          <a:srcRect/>
          <a:stretch/>
        </p:blipFill>
        <p:spPr>
          <a:xfrm>
            <a:off x="6273621" y="559808"/>
            <a:ext cx="548100" cy="548100"/>
          </a:xfrm>
          <a:prstGeom prst="rect">
            <a:avLst/>
          </a:prstGeom>
          <a:noFill/>
          <a:ln>
            <a:noFill/>
          </a:ln>
        </p:spPr>
      </p:pic>
      <p:pic>
        <p:nvPicPr>
          <p:cNvPr id="132" name="Google Shape;132;p26" descr="Circles with arrows with solid fill"/>
          <p:cNvPicPr preferRelativeResize="0"/>
          <p:nvPr/>
        </p:nvPicPr>
        <p:blipFill rotWithShape="1">
          <a:blip r:embed="rId9">
            <a:alphaModFix/>
          </a:blip>
          <a:srcRect/>
          <a:stretch/>
        </p:blipFill>
        <p:spPr>
          <a:xfrm>
            <a:off x="7858601" y="641433"/>
            <a:ext cx="548100" cy="548100"/>
          </a:xfrm>
          <a:prstGeom prst="rect">
            <a:avLst/>
          </a:prstGeom>
          <a:noFill/>
          <a:ln>
            <a:noFill/>
          </a:ln>
        </p:spPr>
      </p:pic>
      <p:pic>
        <p:nvPicPr>
          <p:cNvPr id="133" name="Google Shape;133;p26" descr="Open hand with solid fill"/>
          <p:cNvPicPr preferRelativeResize="0"/>
          <p:nvPr/>
        </p:nvPicPr>
        <p:blipFill rotWithShape="1">
          <a:blip r:embed="rId10">
            <a:alphaModFix/>
          </a:blip>
          <a:srcRect/>
          <a:stretch/>
        </p:blipFill>
        <p:spPr>
          <a:xfrm>
            <a:off x="3103676" y="512108"/>
            <a:ext cx="548100" cy="548100"/>
          </a:xfrm>
          <a:prstGeom prst="rect">
            <a:avLst/>
          </a:prstGeom>
          <a:noFill/>
          <a:ln>
            <a:noFill/>
          </a:ln>
        </p:spPr>
      </p:pic>
      <p:pic>
        <p:nvPicPr>
          <p:cNvPr id="134" name="Google Shape;134;p26" descr="Priorities with solid fill"/>
          <p:cNvPicPr preferRelativeResize="0"/>
          <p:nvPr/>
        </p:nvPicPr>
        <p:blipFill rotWithShape="1">
          <a:blip r:embed="rId11">
            <a:alphaModFix/>
          </a:blip>
          <a:srcRect/>
          <a:stretch/>
        </p:blipFill>
        <p:spPr>
          <a:xfrm>
            <a:off x="1069946" y="641433"/>
            <a:ext cx="548100" cy="548100"/>
          </a:xfrm>
          <a:prstGeom prst="rect">
            <a:avLst/>
          </a:prstGeom>
          <a:noFill/>
          <a:ln>
            <a:noFill/>
          </a:ln>
        </p:spPr>
      </p:pic>
      <p:pic>
        <p:nvPicPr>
          <p:cNvPr id="135" name="Google Shape;135;p26" descr="Scales of justice with solid fill"/>
          <p:cNvPicPr preferRelativeResize="0"/>
          <p:nvPr/>
        </p:nvPicPr>
        <p:blipFill rotWithShape="1">
          <a:blip r:embed="rId12">
            <a:alphaModFix/>
          </a:blip>
          <a:srcRect/>
          <a:stretch/>
        </p:blipFill>
        <p:spPr>
          <a:xfrm>
            <a:off x="1157384" y="4395491"/>
            <a:ext cx="548100" cy="548100"/>
          </a:xfrm>
          <a:prstGeom prst="rect">
            <a:avLst/>
          </a:prstGeom>
          <a:noFill/>
          <a:ln>
            <a:noFill/>
          </a:ln>
        </p:spPr>
      </p:pic>
      <p:sp>
        <p:nvSpPr>
          <p:cNvPr id="136" name="Google Shape;136;p26"/>
          <p:cNvSpPr/>
          <p:nvPr/>
        </p:nvSpPr>
        <p:spPr>
          <a:xfrm>
            <a:off x="360450" y="2009775"/>
            <a:ext cx="8783700" cy="666600"/>
          </a:xfrm>
          <a:prstGeom prst="rect">
            <a:avLst/>
          </a:prstGeom>
          <a:solidFill>
            <a:srgbClr val="C2BD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137" name="Google Shape;137;p26"/>
          <p:cNvSpPr/>
          <p:nvPr/>
        </p:nvSpPr>
        <p:spPr>
          <a:xfrm>
            <a:off x="952500" y="2212947"/>
            <a:ext cx="204900" cy="209400"/>
          </a:xfrm>
          <a:prstGeom prst="ellipse">
            <a:avLst/>
          </a:prstGeom>
          <a:solidFill>
            <a:schemeClr val="dk1"/>
          </a:solidFill>
          <a:ln w="25400" cap="flat" cmpd="sng">
            <a:solidFill>
              <a:srgbClr val="31538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138" name="Google Shape;138;p26"/>
          <p:cNvSpPr/>
          <p:nvPr/>
        </p:nvSpPr>
        <p:spPr>
          <a:xfrm>
            <a:off x="3147129" y="2212947"/>
            <a:ext cx="204900" cy="209400"/>
          </a:xfrm>
          <a:prstGeom prst="ellipse">
            <a:avLst/>
          </a:prstGeom>
          <a:solidFill>
            <a:schemeClr val="dk1"/>
          </a:solidFill>
          <a:ln w="25400" cap="flat" cmpd="sng">
            <a:solidFill>
              <a:srgbClr val="31538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139" name="Google Shape;139;p26"/>
          <p:cNvSpPr/>
          <p:nvPr/>
        </p:nvSpPr>
        <p:spPr>
          <a:xfrm>
            <a:off x="8268861" y="2212947"/>
            <a:ext cx="204900" cy="209400"/>
          </a:xfrm>
          <a:prstGeom prst="ellipse">
            <a:avLst/>
          </a:prstGeom>
          <a:solidFill>
            <a:schemeClr val="dk1"/>
          </a:solidFill>
          <a:ln w="25400" cap="flat" cmpd="sng">
            <a:solidFill>
              <a:srgbClr val="31538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140" name="Google Shape;140;p26"/>
          <p:cNvSpPr/>
          <p:nvPr/>
        </p:nvSpPr>
        <p:spPr>
          <a:xfrm>
            <a:off x="1603042" y="2212947"/>
            <a:ext cx="204900" cy="209400"/>
          </a:xfrm>
          <a:prstGeom prst="ellipse">
            <a:avLst/>
          </a:prstGeom>
          <a:solidFill>
            <a:schemeClr val="dk1"/>
          </a:solidFill>
          <a:ln w="25400" cap="flat" cmpd="sng">
            <a:solidFill>
              <a:srgbClr val="31538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141" name="Google Shape;141;p26"/>
          <p:cNvSpPr/>
          <p:nvPr/>
        </p:nvSpPr>
        <p:spPr>
          <a:xfrm>
            <a:off x="3686561" y="2212947"/>
            <a:ext cx="204900" cy="209400"/>
          </a:xfrm>
          <a:prstGeom prst="ellipse">
            <a:avLst/>
          </a:prstGeom>
          <a:solidFill>
            <a:schemeClr val="dk1"/>
          </a:solidFill>
          <a:ln w="25400" cap="flat" cmpd="sng">
            <a:solidFill>
              <a:srgbClr val="31538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142" name="Google Shape;142;p26"/>
          <p:cNvSpPr/>
          <p:nvPr/>
        </p:nvSpPr>
        <p:spPr>
          <a:xfrm>
            <a:off x="5302779" y="2212070"/>
            <a:ext cx="204900" cy="209400"/>
          </a:xfrm>
          <a:prstGeom prst="ellipse">
            <a:avLst/>
          </a:prstGeom>
          <a:solidFill>
            <a:schemeClr val="dk1"/>
          </a:solidFill>
          <a:ln w="25400" cap="flat" cmpd="sng">
            <a:solidFill>
              <a:srgbClr val="31538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143" name="Google Shape;143;p26"/>
          <p:cNvSpPr/>
          <p:nvPr/>
        </p:nvSpPr>
        <p:spPr>
          <a:xfrm>
            <a:off x="6322337" y="2222472"/>
            <a:ext cx="204900" cy="209400"/>
          </a:xfrm>
          <a:prstGeom prst="ellipse">
            <a:avLst/>
          </a:prstGeom>
          <a:solidFill>
            <a:srgbClr val="005743"/>
          </a:solidFill>
          <a:ln w="25400" cap="flat" cmpd="sng">
            <a:solidFill>
              <a:srgbClr val="31538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144" name="Google Shape;144;p26"/>
          <p:cNvSpPr/>
          <p:nvPr/>
        </p:nvSpPr>
        <p:spPr>
          <a:xfrm>
            <a:off x="6834043" y="2212947"/>
            <a:ext cx="204900" cy="209400"/>
          </a:xfrm>
          <a:prstGeom prst="ellipse">
            <a:avLst/>
          </a:prstGeom>
          <a:solidFill>
            <a:srgbClr val="005743"/>
          </a:solidFill>
          <a:ln w="25400" cap="flat" cmpd="sng">
            <a:solidFill>
              <a:srgbClr val="31538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145" name="Google Shape;145;p26"/>
          <p:cNvSpPr/>
          <p:nvPr/>
        </p:nvSpPr>
        <p:spPr>
          <a:xfrm>
            <a:off x="7720761" y="2222472"/>
            <a:ext cx="204900" cy="209400"/>
          </a:xfrm>
          <a:prstGeom prst="ellipse">
            <a:avLst/>
          </a:prstGeom>
          <a:solidFill>
            <a:schemeClr val="dk1"/>
          </a:solidFill>
          <a:ln w="25400" cap="flat" cmpd="sng">
            <a:solidFill>
              <a:srgbClr val="31538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cxnSp>
        <p:nvCxnSpPr>
          <p:cNvPr id="146" name="Google Shape;146;p26"/>
          <p:cNvCxnSpPr>
            <a:stCxn id="119" idx="4"/>
          </p:cNvCxnSpPr>
          <p:nvPr/>
        </p:nvCxnSpPr>
        <p:spPr>
          <a:xfrm>
            <a:off x="1054943" y="2422497"/>
            <a:ext cx="0" cy="492000"/>
          </a:xfrm>
          <a:prstGeom prst="straightConnector1">
            <a:avLst/>
          </a:prstGeom>
          <a:noFill/>
          <a:ln w="12700" cap="flat" cmpd="sng">
            <a:solidFill>
              <a:srgbClr val="3E6EC2"/>
            </a:solidFill>
            <a:prstDash val="solid"/>
            <a:round/>
            <a:headEnd type="none" w="sm" len="sm"/>
            <a:tailEnd type="none" w="sm" len="sm"/>
          </a:ln>
        </p:spPr>
      </p:cxnSp>
      <p:cxnSp>
        <p:nvCxnSpPr>
          <p:cNvPr id="147" name="Google Shape;147;p26"/>
          <p:cNvCxnSpPr/>
          <p:nvPr/>
        </p:nvCxnSpPr>
        <p:spPr>
          <a:xfrm>
            <a:off x="1704088" y="1804021"/>
            <a:ext cx="300" cy="418500"/>
          </a:xfrm>
          <a:prstGeom prst="straightConnector1">
            <a:avLst/>
          </a:prstGeom>
          <a:noFill/>
          <a:ln w="12700" cap="flat" cmpd="sng">
            <a:solidFill>
              <a:srgbClr val="3E6EC2"/>
            </a:solidFill>
            <a:prstDash val="solid"/>
            <a:round/>
            <a:headEnd type="none" w="sm" len="sm"/>
            <a:tailEnd type="none" w="sm" len="sm"/>
          </a:ln>
        </p:spPr>
      </p:cxnSp>
      <p:cxnSp>
        <p:nvCxnSpPr>
          <p:cNvPr id="148" name="Google Shape;148;p26"/>
          <p:cNvCxnSpPr/>
          <p:nvPr/>
        </p:nvCxnSpPr>
        <p:spPr>
          <a:xfrm>
            <a:off x="3213474" y="2413580"/>
            <a:ext cx="0" cy="492000"/>
          </a:xfrm>
          <a:prstGeom prst="straightConnector1">
            <a:avLst/>
          </a:prstGeom>
          <a:noFill/>
          <a:ln w="12700" cap="flat" cmpd="sng">
            <a:solidFill>
              <a:srgbClr val="3E6EC2"/>
            </a:solidFill>
            <a:prstDash val="solid"/>
            <a:round/>
            <a:headEnd type="none" w="sm" len="sm"/>
            <a:tailEnd type="none" w="sm" len="sm"/>
          </a:ln>
        </p:spPr>
      </p:cxnSp>
      <p:cxnSp>
        <p:nvCxnSpPr>
          <p:cNvPr id="149" name="Google Shape;149;p26"/>
          <p:cNvCxnSpPr/>
          <p:nvPr/>
        </p:nvCxnSpPr>
        <p:spPr>
          <a:xfrm>
            <a:off x="4852243" y="2408776"/>
            <a:ext cx="0" cy="492000"/>
          </a:xfrm>
          <a:prstGeom prst="straightConnector1">
            <a:avLst/>
          </a:prstGeom>
          <a:noFill/>
          <a:ln w="12700" cap="flat" cmpd="sng">
            <a:solidFill>
              <a:srgbClr val="3E6EC2"/>
            </a:solidFill>
            <a:prstDash val="solid"/>
            <a:round/>
            <a:headEnd type="none" w="sm" len="sm"/>
            <a:tailEnd type="none" w="sm" len="sm"/>
          </a:ln>
        </p:spPr>
      </p:cxnSp>
      <p:cxnSp>
        <p:nvCxnSpPr>
          <p:cNvPr id="150" name="Google Shape;150;p26"/>
          <p:cNvCxnSpPr/>
          <p:nvPr/>
        </p:nvCxnSpPr>
        <p:spPr>
          <a:xfrm>
            <a:off x="6420757" y="2413580"/>
            <a:ext cx="0" cy="492000"/>
          </a:xfrm>
          <a:prstGeom prst="straightConnector1">
            <a:avLst/>
          </a:prstGeom>
          <a:noFill/>
          <a:ln w="12700" cap="flat" cmpd="sng">
            <a:solidFill>
              <a:srgbClr val="3E6EC2"/>
            </a:solidFill>
            <a:prstDash val="solid"/>
            <a:round/>
            <a:headEnd type="none" w="sm" len="sm"/>
            <a:tailEnd type="none" w="sm" len="sm"/>
          </a:ln>
        </p:spPr>
      </p:cxnSp>
      <p:cxnSp>
        <p:nvCxnSpPr>
          <p:cNvPr id="151" name="Google Shape;151;p26"/>
          <p:cNvCxnSpPr/>
          <p:nvPr/>
        </p:nvCxnSpPr>
        <p:spPr>
          <a:xfrm>
            <a:off x="7843996" y="2422497"/>
            <a:ext cx="0" cy="492000"/>
          </a:xfrm>
          <a:prstGeom prst="straightConnector1">
            <a:avLst/>
          </a:prstGeom>
          <a:noFill/>
          <a:ln w="12700" cap="flat" cmpd="sng">
            <a:solidFill>
              <a:srgbClr val="3E6EC2"/>
            </a:solidFill>
            <a:prstDash val="solid"/>
            <a:round/>
            <a:headEnd type="none" w="sm" len="sm"/>
            <a:tailEnd type="none" w="sm" len="sm"/>
          </a:ln>
        </p:spPr>
      </p:cxnSp>
      <p:cxnSp>
        <p:nvCxnSpPr>
          <p:cNvPr id="152" name="Google Shape;152;p26"/>
          <p:cNvCxnSpPr/>
          <p:nvPr/>
        </p:nvCxnSpPr>
        <p:spPr>
          <a:xfrm>
            <a:off x="3789003" y="1794496"/>
            <a:ext cx="300" cy="418500"/>
          </a:xfrm>
          <a:prstGeom prst="straightConnector1">
            <a:avLst/>
          </a:prstGeom>
          <a:noFill/>
          <a:ln w="12700" cap="flat" cmpd="sng">
            <a:solidFill>
              <a:srgbClr val="3E6EC2"/>
            </a:solidFill>
            <a:prstDash val="solid"/>
            <a:round/>
            <a:headEnd type="none" w="sm" len="sm"/>
            <a:tailEnd type="none" w="sm" len="sm"/>
          </a:ln>
        </p:spPr>
      </p:cxnSp>
      <p:cxnSp>
        <p:nvCxnSpPr>
          <p:cNvPr id="153" name="Google Shape;153;p26"/>
          <p:cNvCxnSpPr/>
          <p:nvPr/>
        </p:nvCxnSpPr>
        <p:spPr>
          <a:xfrm>
            <a:off x="5407358" y="1776412"/>
            <a:ext cx="300" cy="418500"/>
          </a:xfrm>
          <a:prstGeom prst="straightConnector1">
            <a:avLst/>
          </a:prstGeom>
          <a:noFill/>
          <a:ln w="12700" cap="flat" cmpd="sng">
            <a:solidFill>
              <a:srgbClr val="3E6EC2"/>
            </a:solidFill>
            <a:prstDash val="solid"/>
            <a:round/>
            <a:headEnd type="none" w="sm" len="sm"/>
            <a:tailEnd type="none" w="sm" len="sm"/>
          </a:ln>
        </p:spPr>
      </p:cxnSp>
      <p:cxnSp>
        <p:nvCxnSpPr>
          <p:cNvPr id="154" name="Google Shape;154;p26"/>
          <p:cNvCxnSpPr/>
          <p:nvPr/>
        </p:nvCxnSpPr>
        <p:spPr>
          <a:xfrm>
            <a:off x="6944126" y="1798056"/>
            <a:ext cx="300" cy="418500"/>
          </a:xfrm>
          <a:prstGeom prst="straightConnector1">
            <a:avLst/>
          </a:prstGeom>
          <a:noFill/>
          <a:ln w="12700" cap="flat" cmpd="sng">
            <a:solidFill>
              <a:srgbClr val="3E6EC2"/>
            </a:solidFill>
            <a:prstDash val="solid"/>
            <a:round/>
            <a:headEnd type="none" w="sm" len="sm"/>
            <a:tailEnd type="none" w="sm" len="sm"/>
          </a:ln>
        </p:spPr>
      </p:cxnSp>
      <p:cxnSp>
        <p:nvCxnSpPr>
          <p:cNvPr id="155" name="Google Shape;155;p26"/>
          <p:cNvCxnSpPr/>
          <p:nvPr/>
        </p:nvCxnSpPr>
        <p:spPr>
          <a:xfrm>
            <a:off x="8371074" y="1846482"/>
            <a:ext cx="300" cy="418500"/>
          </a:xfrm>
          <a:prstGeom prst="straightConnector1">
            <a:avLst/>
          </a:prstGeom>
          <a:noFill/>
          <a:ln w="12700" cap="flat" cmpd="sng">
            <a:solidFill>
              <a:srgbClr val="3E6EC2"/>
            </a:solidFill>
            <a:prstDash val="solid"/>
            <a:round/>
            <a:headEnd type="none" w="sm" len="sm"/>
            <a:tailEnd type="none" w="sm" len="sm"/>
          </a:ln>
        </p:spPr>
      </p:cxnSp>
      <p:sp>
        <p:nvSpPr>
          <p:cNvPr id="156" name="Google Shape;156;p26"/>
          <p:cNvSpPr/>
          <p:nvPr/>
        </p:nvSpPr>
        <p:spPr>
          <a:xfrm>
            <a:off x="4763118" y="2212947"/>
            <a:ext cx="204900" cy="209400"/>
          </a:xfrm>
          <a:prstGeom prst="ellipse">
            <a:avLst/>
          </a:prstGeom>
          <a:solidFill>
            <a:schemeClr val="dk1"/>
          </a:solidFill>
          <a:ln w="25400" cap="flat" cmpd="sng">
            <a:solidFill>
              <a:srgbClr val="31538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2BDDE"/>
        </a:solidFill>
        <a:effectLst/>
      </p:bgPr>
    </p:bg>
    <p:spTree>
      <p:nvGrpSpPr>
        <p:cNvPr id="1" name="Shape 160"/>
        <p:cNvGrpSpPr/>
        <p:nvPr/>
      </p:nvGrpSpPr>
      <p:grpSpPr>
        <a:xfrm>
          <a:off x="0" y="0"/>
          <a:ext cx="0" cy="0"/>
          <a:chOff x="0" y="0"/>
          <a:chExt cx="0" cy="0"/>
        </a:xfrm>
      </p:grpSpPr>
      <p:sp>
        <p:nvSpPr>
          <p:cNvPr id="161" name="Google Shape;161;p27"/>
          <p:cNvSpPr txBox="1">
            <a:spLocks noGrp="1"/>
          </p:cNvSpPr>
          <p:nvPr>
            <p:ph type="title"/>
          </p:nvPr>
        </p:nvSpPr>
        <p:spPr>
          <a:xfrm>
            <a:off x="157143" y="215900"/>
            <a:ext cx="8643900" cy="2270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solidFill>
                  <a:srgbClr val="004888"/>
                </a:solidFill>
              </a:rPr>
              <a:t>A note on the external context…..</a:t>
            </a:r>
            <a:endParaRPr>
              <a:solidFill>
                <a:srgbClr val="004888"/>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0DBF1">
            <a:alpha val="33540"/>
          </a:srgbClr>
        </a:solidFill>
        <a:effectLst/>
      </p:bgPr>
    </p:bg>
    <p:spTree>
      <p:nvGrpSpPr>
        <p:cNvPr id="1" name="Shape 165"/>
        <p:cNvGrpSpPr/>
        <p:nvPr/>
      </p:nvGrpSpPr>
      <p:grpSpPr>
        <a:xfrm>
          <a:off x="0" y="0"/>
          <a:ext cx="0" cy="0"/>
          <a:chOff x="0" y="0"/>
          <a:chExt cx="0" cy="0"/>
        </a:xfrm>
      </p:grpSpPr>
      <p:sp>
        <p:nvSpPr>
          <p:cNvPr id="166" name="Google Shape;166;p28"/>
          <p:cNvSpPr txBox="1"/>
          <p:nvPr/>
        </p:nvSpPr>
        <p:spPr>
          <a:xfrm>
            <a:off x="212150" y="465450"/>
            <a:ext cx="8660700" cy="19602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500" b="1">
                <a:solidFill>
                  <a:srgbClr val="004888"/>
                </a:solidFill>
                <a:latin typeface="Open Sans"/>
                <a:ea typeface="Open Sans"/>
                <a:cs typeface="Open Sans"/>
                <a:sym typeface="Open Sans"/>
              </a:rPr>
              <a:t>Poverty</a:t>
            </a:r>
            <a:endParaRPr sz="1500" b="1">
              <a:solidFill>
                <a:srgbClr val="004888"/>
              </a:solidFill>
              <a:latin typeface="Open Sans"/>
              <a:ea typeface="Open Sans"/>
              <a:cs typeface="Open Sans"/>
              <a:sym typeface="Open Sans"/>
            </a:endParaRPr>
          </a:p>
          <a:p>
            <a:pPr marL="0" lvl="0" indent="0" algn="l" rtl="0">
              <a:spcBef>
                <a:spcPts val="0"/>
              </a:spcBef>
              <a:spcAft>
                <a:spcPts val="0"/>
              </a:spcAft>
              <a:buNone/>
            </a:pPr>
            <a:r>
              <a:rPr lang="en-GB">
                <a:solidFill>
                  <a:srgbClr val="004888"/>
                </a:solidFill>
                <a:latin typeface="Open Sans"/>
                <a:ea typeface="Open Sans"/>
                <a:cs typeface="Open Sans"/>
                <a:sym typeface="Open Sans"/>
              </a:rPr>
              <a:t>Despite only making up around 15% of the population in the UK, </a:t>
            </a:r>
            <a:r>
              <a:rPr lang="en-GB" u="sng">
                <a:solidFill>
                  <a:srgbClr val="004888"/>
                </a:solidFill>
                <a:latin typeface="Open Sans"/>
                <a:ea typeface="Open Sans"/>
                <a:cs typeface="Open Sans"/>
                <a:sym typeface="Open San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26% of those in ‘deep poverty’  are from a minority ethnic background</a:t>
            </a:r>
            <a:r>
              <a:rPr lang="en-GB">
                <a:solidFill>
                  <a:srgbClr val="004888"/>
                </a:solidFill>
                <a:latin typeface="Open Sans"/>
                <a:ea typeface="Open Sans"/>
                <a:cs typeface="Open Sans"/>
                <a:sym typeface="Open Sans"/>
              </a:rPr>
              <a:t>. Bangladeshi and Pakistani families experience the highest rates of poverty among people of colour. </a:t>
            </a:r>
            <a:r>
              <a:rPr lang="en-GB" u="sng">
                <a:solidFill>
                  <a:srgbClr val="004888"/>
                </a:solidFill>
                <a:latin typeface="Open Sans"/>
                <a:ea typeface="Open Sans"/>
                <a:cs typeface="Open Sans"/>
                <a:sym typeface="Open San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Rates of poverty </a:t>
            </a:r>
            <a:r>
              <a:rPr lang="en-GB">
                <a:solidFill>
                  <a:srgbClr val="004888"/>
                </a:solidFill>
                <a:latin typeface="Open Sans"/>
                <a:ea typeface="Open Sans"/>
                <a:cs typeface="Open Sans"/>
                <a:sym typeface="Open Sans"/>
              </a:rPr>
              <a:t>for Black, African, Caribbean and Black British groups have also been consistently higher than that for White people. Bangladeshi households are more likely to be inadequately heated. Black, Bangladeshi and Pakistani households are also more likely to be in arrears and unable to afford essentials.</a:t>
            </a:r>
            <a:endParaRPr>
              <a:solidFill>
                <a:srgbClr val="004888"/>
              </a:solidFill>
              <a:latin typeface="Open Sans"/>
              <a:ea typeface="Open Sans"/>
              <a:cs typeface="Open Sans"/>
              <a:sym typeface="Open Sans"/>
            </a:endParaRPr>
          </a:p>
          <a:p>
            <a:pPr marL="0" lvl="0" indent="0" algn="l" rtl="0">
              <a:spcBef>
                <a:spcPts val="0"/>
              </a:spcBef>
              <a:spcAft>
                <a:spcPts val="0"/>
              </a:spcAft>
              <a:buNone/>
            </a:pPr>
            <a:endParaRPr b="1">
              <a:solidFill>
                <a:schemeClr val="dk1"/>
              </a:solidFill>
              <a:latin typeface="Open Sans"/>
              <a:ea typeface="Open Sans"/>
              <a:cs typeface="Open Sans"/>
              <a:sym typeface="Open Sans"/>
            </a:endParaRPr>
          </a:p>
          <a:p>
            <a:pPr marL="0" lvl="0" indent="0" algn="l" rtl="0">
              <a:spcBef>
                <a:spcPts val="0"/>
              </a:spcBef>
              <a:spcAft>
                <a:spcPts val="0"/>
              </a:spcAft>
              <a:buNone/>
            </a:pPr>
            <a:endParaRPr sz="1500">
              <a:solidFill>
                <a:srgbClr val="006278"/>
              </a:solidFill>
              <a:latin typeface="Open Sans"/>
              <a:ea typeface="Open Sans"/>
              <a:cs typeface="Open Sans"/>
              <a:sym typeface="Open Sans"/>
            </a:endParaRPr>
          </a:p>
          <a:p>
            <a:pPr marL="0" lvl="0" indent="0" algn="l" rtl="0">
              <a:spcBef>
                <a:spcPts val="0"/>
              </a:spcBef>
              <a:spcAft>
                <a:spcPts val="0"/>
              </a:spcAft>
              <a:buNone/>
            </a:pPr>
            <a:endParaRPr sz="1500">
              <a:solidFill>
                <a:srgbClr val="006278"/>
              </a:solidFill>
              <a:latin typeface="Open Sans"/>
              <a:ea typeface="Open Sans"/>
              <a:cs typeface="Open Sans"/>
              <a:sym typeface="Open Sans"/>
            </a:endParaRPr>
          </a:p>
          <a:p>
            <a:pPr marL="0" lvl="0" indent="0" algn="l" rtl="0">
              <a:spcBef>
                <a:spcPts val="0"/>
              </a:spcBef>
              <a:spcAft>
                <a:spcPts val="0"/>
              </a:spcAft>
              <a:buNone/>
            </a:pPr>
            <a:endParaRPr sz="1500">
              <a:solidFill>
                <a:srgbClr val="006278"/>
              </a:solidFill>
              <a:latin typeface="Open Sans"/>
              <a:ea typeface="Open Sans"/>
              <a:cs typeface="Open Sans"/>
              <a:sym typeface="Open Sans"/>
            </a:endParaRPr>
          </a:p>
        </p:txBody>
      </p:sp>
      <p:sp>
        <p:nvSpPr>
          <p:cNvPr id="167" name="Google Shape;167;p28"/>
          <p:cNvSpPr txBox="1"/>
          <p:nvPr/>
        </p:nvSpPr>
        <p:spPr>
          <a:xfrm>
            <a:off x="212150" y="2571750"/>
            <a:ext cx="3937800" cy="2571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500" b="1">
                <a:solidFill>
                  <a:srgbClr val="004888"/>
                </a:solidFill>
                <a:latin typeface="Open Sans"/>
                <a:ea typeface="Open Sans"/>
                <a:cs typeface="Open Sans"/>
                <a:sym typeface="Open Sans"/>
              </a:rPr>
              <a:t>Employment</a:t>
            </a:r>
            <a:endParaRPr sz="1500" b="1">
              <a:solidFill>
                <a:srgbClr val="004888"/>
              </a:solidFill>
              <a:latin typeface="Open Sans"/>
              <a:ea typeface="Open Sans"/>
              <a:cs typeface="Open Sans"/>
              <a:sym typeface="Open Sans"/>
            </a:endParaRPr>
          </a:p>
          <a:p>
            <a:pPr marL="0" lvl="0" indent="0" algn="l" rtl="0">
              <a:spcBef>
                <a:spcPts val="0"/>
              </a:spcBef>
              <a:spcAft>
                <a:spcPts val="0"/>
              </a:spcAft>
              <a:buNone/>
            </a:pPr>
            <a:r>
              <a:rPr lang="en-GB" u="sng">
                <a:solidFill>
                  <a:srgbClr val="004888"/>
                </a:solidFill>
                <a:latin typeface="Open Sans"/>
                <a:ea typeface="Open Sans"/>
                <a:cs typeface="Open Sans"/>
                <a:sym typeface="Open San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Unemployment</a:t>
            </a:r>
            <a:r>
              <a:rPr lang="en-GB">
                <a:solidFill>
                  <a:srgbClr val="004888"/>
                </a:solidFill>
                <a:latin typeface="Open Sans"/>
                <a:ea typeface="Open Sans"/>
                <a:cs typeface="Open Sans"/>
                <a:sym typeface="Open Sans"/>
              </a:rPr>
              <a:t> for White people is about 3% and 7.5% for people of colour. This rises to 9% for Bangladeshi and Pakistani people.</a:t>
            </a:r>
            <a:endParaRPr>
              <a:solidFill>
                <a:srgbClr val="004888"/>
              </a:solidFill>
              <a:latin typeface="Open Sans"/>
              <a:ea typeface="Open Sans"/>
              <a:cs typeface="Open Sans"/>
              <a:sym typeface="Open Sans"/>
            </a:endParaRPr>
          </a:p>
          <a:p>
            <a:pPr marL="0" lvl="0" indent="0" algn="l" rtl="0">
              <a:spcBef>
                <a:spcPts val="0"/>
              </a:spcBef>
              <a:spcAft>
                <a:spcPts val="0"/>
              </a:spcAft>
              <a:buNone/>
            </a:pPr>
            <a:endParaRPr>
              <a:solidFill>
                <a:srgbClr val="004888"/>
              </a:solidFill>
              <a:latin typeface="Open Sans"/>
              <a:ea typeface="Open Sans"/>
              <a:cs typeface="Open Sans"/>
              <a:sym typeface="Open Sans"/>
            </a:endParaRPr>
          </a:p>
          <a:p>
            <a:pPr marL="0" lvl="0" indent="0" algn="l" rtl="0">
              <a:spcBef>
                <a:spcPts val="0"/>
              </a:spcBef>
              <a:spcAft>
                <a:spcPts val="0"/>
              </a:spcAft>
              <a:buNone/>
            </a:pPr>
            <a:r>
              <a:rPr lang="en-GB">
                <a:solidFill>
                  <a:srgbClr val="004888"/>
                </a:solidFill>
                <a:latin typeface="Open Sans"/>
                <a:ea typeface="Open Sans"/>
                <a:cs typeface="Open Sans"/>
                <a:sym typeface="Open Sans"/>
              </a:rPr>
              <a:t>Racialised minorities are </a:t>
            </a:r>
            <a:r>
              <a:rPr lang="en-GB" u="sng">
                <a:solidFill>
                  <a:srgbClr val="004888"/>
                </a:solidFill>
                <a:latin typeface="Open Sans"/>
                <a:ea typeface="Open Sans"/>
                <a:cs typeface="Open Sans"/>
                <a:sym typeface="Open Sans"/>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overrepresented in low-paid and gig economy employment</a:t>
            </a:r>
            <a:r>
              <a:rPr lang="en-GB">
                <a:solidFill>
                  <a:srgbClr val="004888"/>
                </a:solidFill>
                <a:latin typeface="Open Sans"/>
                <a:ea typeface="Open Sans"/>
                <a:cs typeface="Open Sans"/>
                <a:sym typeface="Open Sans"/>
              </a:rPr>
              <a:t>. Women of colour are </a:t>
            </a:r>
            <a:r>
              <a:rPr lang="en-GB" u="sng">
                <a:solidFill>
                  <a:srgbClr val="004888"/>
                </a:solidFill>
                <a:latin typeface="Open Sans"/>
                <a:ea typeface="Open Sans"/>
                <a:cs typeface="Open Sans"/>
                <a:sym typeface="Open Sans"/>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almost twice as likely</a:t>
            </a:r>
            <a:r>
              <a:rPr lang="en-GB">
                <a:solidFill>
                  <a:srgbClr val="004888"/>
                </a:solidFill>
                <a:latin typeface="Open Sans"/>
                <a:ea typeface="Open Sans"/>
                <a:cs typeface="Open Sans"/>
                <a:sym typeface="Open Sans"/>
              </a:rPr>
              <a:t> to be on a zero-hours contract as White men and almost one and a half times more likely than White women.</a:t>
            </a:r>
            <a:endParaRPr>
              <a:solidFill>
                <a:srgbClr val="004888"/>
              </a:solidFill>
              <a:latin typeface="Open Sans"/>
              <a:ea typeface="Open Sans"/>
              <a:cs typeface="Open Sans"/>
              <a:sym typeface="Open Sans"/>
            </a:endParaRPr>
          </a:p>
          <a:p>
            <a:pPr marL="0" lvl="0" indent="0" algn="l" rtl="0">
              <a:spcBef>
                <a:spcPts val="0"/>
              </a:spcBef>
              <a:spcAft>
                <a:spcPts val="0"/>
              </a:spcAft>
              <a:buNone/>
            </a:pPr>
            <a:endParaRPr>
              <a:solidFill>
                <a:srgbClr val="006278"/>
              </a:solidFill>
              <a:latin typeface="Open Sans"/>
              <a:ea typeface="Open Sans"/>
              <a:cs typeface="Open Sans"/>
              <a:sym typeface="Open Sans"/>
            </a:endParaRPr>
          </a:p>
          <a:p>
            <a:pPr marL="0" lvl="0" indent="0" algn="l" rtl="0">
              <a:spcBef>
                <a:spcPts val="0"/>
              </a:spcBef>
              <a:spcAft>
                <a:spcPts val="0"/>
              </a:spcAft>
              <a:buNone/>
            </a:pPr>
            <a:endParaRPr>
              <a:solidFill>
                <a:srgbClr val="006278"/>
              </a:solidFill>
              <a:latin typeface="Open Sans"/>
              <a:ea typeface="Open Sans"/>
              <a:cs typeface="Open Sans"/>
              <a:sym typeface="Open Sans"/>
            </a:endParaRPr>
          </a:p>
        </p:txBody>
      </p:sp>
      <p:sp>
        <p:nvSpPr>
          <p:cNvPr id="168" name="Google Shape;168;p28"/>
          <p:cNvSpPr txBox="1"/>
          <p:nvPr/>
        </p:nvSpPr>
        <p:spPr>
          <a:xfrm>
            <a:off x="4572000" y="2571750"/>
            <a:ext cx="4029300" cy="2136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500" b="1">
                <a:solidFill>
                  <a:srgbClr val="004888"/>
                </a:solidFill>
                <a:latin typeface="Open Sans"/>
                <a:ea typeface="Open Sans"/>
                <a:cs typeface="Open Sans"/>
                <a:sym typeface="Open Sans"/>
              </a:rPr>
              <a:t>Housing</a:t>
            </a:r>
            <a:endParaRPr sz="1500" b="1">
              <a:solidFill>
                <a:srgbClr val="004888"/>
              </a:solidFill>
              <a:latin typeface="Open Sans"/>
              <a:ea typeface="Open Sans"/>
              <a:cs typeface="Open Sans"/>
              <a:sym typeface="Open Sans"/>
            </a:endParaRPr>
          </a:p>
          <a:p>
            <a:pPr marL="0" lvl="0" indent="0" algn="l" rtl="0">
              <a:spcBef>
                <a:spcPts val="0"/>
              </a:spcBef>
              <a:spcAft>
                <a:spcPts val="0"/>
              </a:spcAft>
              <a:buNone/>
            </a:pPr>
            <a:endParaRPr>
              <a:solidFill>
                <a:srgbClr val="004888"/>
              </a:solidFill>
              <a:latin typeface="Open Sans"/>
              <a:ea typeface="Open Sans"/>
              <a:cs typeface="Open Sans"/>
              <a:sym typeface="Open Sans"/>
            </a:endParaRPr>
          </a:p>
          <a:p>
            <a:pPr marL="0" lvl="0" indent="0" algn="l" rtl="0">
              <a:spcBef>
                <a:spcPts val="0"/>
              </a:spcBef>
              <a:spcAft>
                <a:spcPts val="0"/>
              </a:spcAft>
              <a:buNone/>
            </a:pPr>
            <a:r>
              <a:rPr lang="en-GB">
                <a:solidFill>
                  <a:srgbClr val="004888"/>
                </a:solidFill>
                <a:latin typeface="Open Sans"/>
                <a:ea typeface="Open Sans"/>
                <a:cs typeface="Open Sans"/>
                <a:sym typeface="Open Sans"/>
              </a:rPr>
              <a:t>Black-led households are </a:t>
            </a:r>
            <a:r>
              <a:rPr lang="en-GB" u="sng">
                <a:solidFill>
                  <a:srgbClr val="004888"/>
                </a:solidFill>
                <a:latin typeface="Open Sans"/>
                <a:ea typeface="Open Sans"/>
                <a:cs typeface="Open Sans"/>
                <a:sym typeface="Open Sans"/>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50% more likely to face the risk of homelessness than White-led households</a:t>
            </a:r>
            <a:r>
              <a:rPr lang="en-GB">
                <a:solidFill>
                  <a:srgbClr val="004888"/>
                </a:solidFill>
                <a:latin typeface="Open Sans"/>
                <a:ea typeface="Open Sans"/>
                <a:cs typeface="Open Sans"/>
                <a:sym typeface="Open Sans"/>
              </a:rPr>
              <a:t>. Research emphasised the connection between direct racial discrimination from landlords and the risk of homelessness facing Black people. </a:t>
            </a:r>
            <a:endParaRPr>
              <a:solidFill>
                <a:srgbClr val="004888"/>
              </a:solidFill>
              <a:latin typeface="Open Sans"/>
              <a:ea typeface="Open Sans"/>
              <a:cs typeface="Open Sans"/>
              <a:sym typeface="Open Sans"/>
            </a:endParaRPr>
          </a:p>
          <a:p>
            <a:pPr marL="0" lvl="0" indent="0" algn="l" rtl="0">
              <a:spcBef>
                <a:spcPts val="0"/>
              </a:spcBef>
              <a:spcAft>
                <a:spcPts val="0"/>
              </a:spcAft>
              <a:buNone/>
            </a:pPr>
            <a:endParaRPr>
              <a:solidFill>
                <a:srgbClr val="006278"/>
              </a:solidFill>
              <a:latin typeface="Open Sans"/>
              <a:ea typeface="Open Sans"/>
              <a:cs typeface="Open Sans"/>
              <a:sym typeface="Open Sans"/>
            </a:endParaRPr>
          </a:p>
          <a:p>
            <a:pPr marL="0" lvl="0" indent="0" algn="l" rtl="0">
              <a:spcBef>
                <a:spcPts val="0"/>
              </a:spcBef>
              <a:spcAft>
                <a:spcPts val="0"/>
              </a:spcAft>
              <a:buNone/>
            </a:pPr>
            <a:endParaRPr>
              <a:solidFill>
                <a:srgbClr val="006278"/>
              </a:solidFill>
              <a:latin typeface="Open Sans"/>
              <a:ea typeface="Open Sans"/>
              <a:cs typeface="Open Sans"/>
              <a:sym typeface="Open Sans"/>
            </a:endParaRPr>
          </a:p>
          <a:p>
            <a:pPr marL="0" lvl="0" indent="0" algn="l" rtl="0">
              <a:spcBef>
                <a:spcPts val="0"/>
              </a:spcBef>
              <a:spcAft>
                <a:spcPts val="0"/>
              </a:spcAft>
              <a:buNone/>
            </a:pPr>
            <a:endParaRPr>
              <a:solidFill>
                <a:srgbClr val="006278"/>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0DBF1">
            <a:alpha val="33540"/>
          </a:srgbClr>
        </a:solidFill>
        <a:effectLst/>
      </p:bgPr>
    </p:bg>
    <p:spTree>
      <p:nvGrpSpPr>
        <p:cNvPr id="1" name="Shape 172"/>
        <p:cNvGrpSpPr/>
        <p:nvPr/>
      </p:nvGrpSpPr>
      <p:grpSpPr>
        <a:xfrm>
          <a:off x="0" y="0"/>
          <a:ext cx="0" cy="0"/>
          <a:chOff x="0" y="0"/>
          <a:chExt cx="0" cy="0"/>
        </a:xfrm>
      </p:grpSpPr>
      <p:sp>
        <p:nvSpPr>
          <p:cNvPr id="173" name="Google Shape;173;p29"/>
          <p:cNvSpPr txBox="1">
            <a:spLocks noGrp="1"/>
          </p:cNvSpPr>
          <p:nvPr>
            <p:ph type="title"/>
          </p:nvPr>
        </p:nvSpPr>
        <p:spPr>
          <a:xfrm>
            <a:off x="603250" y="445025"/>
            <a:ext cx="79059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solidFill>
                  <a:srgbClr val="004888"/>
                </a:solidFill>
                <a:latin typeface="Open Sans"/>
                <a:ea typeface="Open Sans"/>
                <a:cs typeface="Open Sans"/>
                <a:sym typeface="Open Sans"/>
              </a:rPr>
              <a:t>A social justice approach to EDI</a:t>
            </a:r>
            <a:endParaRPr b="1">
              <a:solidFill>
                <a:srgbClr val="004888"/>
              </a:solidFill>
              <a:latin typeface="Open Sans"/>
              <a:ea typeface="Open Sans"/>
              <a:cs typeface="Open Sans"/>
              <a:sym typeface="Open Sans"/>
            </a:endParaRPr>
          </a:p>
        </p:txBody>
      </p:sp>
      <p:sp>
        <p:nvSpPr>
          <p:cNvPr id="174" name="Google Shape;174;p29"/>
          <p:cNvSpPr txBox="1">
            <a:spLocks noGrp="1"/>
          </p:cNvSpPr>
          <p:nvPr>
            <p:ph type="body" idx="1"/>
          </p:nvPr>
        </p:nvSpPr>
        <p:spPr>
          <a:xfrm>
            <a:off x="603250" y="1246825"/>
            <a:ext cx="7905900" cy="3416400"/>
          </a:xfrm>
          <a:prstGeom prst="rect">
            <a:avLst/>
          </a:prstGeom>
        </p:spPr>
        <p:txBody>
          <a:bodyPr spcFirstLastPara="1" wrap="square" lIns="91425" tIns="91425" rIns="91425" bIns="91425" anchor="t" anchorCtr="0">
            <a:normAutofit/>
          </a:bodyPr>
          <a:lstStyle/>
          <a:p>
            <a:pPr marL="0" lvl="0" indent="0" algn="l" rtl="0">
              <a:spcBef>
                <a:spcPts val="1000"/>
              </a:spcBef>
              <a:spcAft>
                <a:spcPts val="0"/>
              </a:spcAft>
              <a:buNone/>
            </a:pPr>
            <a:r>
              <a:rPr lang="en-GB" sz="1600">
                <a:solidFill>
                  <a:srgbClr val="004888"/>
                </a:solidFill>
                <a:latin typeface="Open Sans"/>
                <a:ea typeface="Open Sans"/>
                <a:cs typeface="Open Sans"/>
                <a:sym typeface="Open Sans"/>
              </a:rPr>
              <a:t>A socially just world meets everyone’s basic needs: food, housing, health care, education, work, and social security. It treats people from every background with dignity and respect, guarantees equitable distribution of resources, and ensures everyone has a voice in the decisions that affect them.</a:t>
            </a:r>
            <a:endParaRPr sz="1600">
              <a:solidFill>
                <a:srgbClr val="004888"/>
              </a:solidFill>
              <a:latin typeface="Open Sans"/>
              <a:ea typeface="Open Sans"/>
              <a:cs typeface="Open Sans"/>
              <a:sym typeface="Open Sans"/>
            </a:endParaRPr>
          </a:p>
          <a:p>
            <a:pPr marL="457200" lvl="0" indent="0" algn="l" rtl="0">
              <a:spcBef>
                <a:spcPts val="1000"/>
              </a:spcBef>
              <a:spcAft>
                <a:spcPts val="0"/>
              </a:spcAft>
              <a:buNone/>
            </a:pPr>
            <a:endParaRPr>
              <a:solidFill>
                <a:schemeClr val="dk1"/>
              </a:solidFill>
            </a:endParaRPr>
          </a:p>
          <a:p>
            <a:pPr marL="0" lvl="0" indent="0" algn="l" rtl="0">
              <a:spcBef>
                <a:spcPts val="1000"/>
              </a:spcBef>
              <a:spcAft>
                <a:spcPts val="1000"/>
              </a:spcAft>
              <a:buNone/>
            </a:pPr>
            <a:endParaRPr sz="1700" i="1">
              <a:solidFill>
                <a:schemeClr val="dk1"/>
              </a:solidFill>
            </a:endParaRPr>
          </a:p>
        </p:txBody>
      </p:sp>
      <p:pic>
        <p:nvPicPr>
          <p:cNvPr id="175" name="Google Shape;175;p29"/>
          <p:cNvPicPr preferRelativeResize="0"/>
          <p:nvPr/>
        </p:nvPicPr>
        <p:blipFill rotWithShape="1">
          <a:blip r:embed="rId3">
            <a:alphaModFix/>
          </a:blip>
          <a:srcRect/>
          <a:stretch/>
        </p:blipFill>
        <p:spPr>
          <a:xfrm>
            <a:off x="1899050" y="2449125"/>
            <a:ext cx="5500675" cy="2548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2BDDE"/>
        </a:solidFill>
        <a:effectLst/>
      </p:bgPr>
    </p:bg>
    <p:spTree>
      <p:nvGrpSpPr>
        <p:cNvPr id="1" name="Shape 179"/>
        <p:cNvGrpSpPr/>
        <p:nvPr/>
      </p:nvGrpSpPr>
      <p:grpSpPr>
        <a:xfrm>
          <a:off x="0" y="0"/>
          <a:ext cx="0" cy="0"/>
          <a:chOff x="0" y="0"/>
          <a:chExt cx="0" cy="0"/>
        </a:xfrm>
      </p:grpSpPr>
      <p:sp>
        <p:nvSpPr>
          <p:cNvPr id="180" name="Google Shape;180;p30"/>
          <p:cNvSpPr txBox="1">
            <a:spLocks noGrp="1"/>
          </p:cNvSpPr>
          <p:nvPr>
            <p:ph type="title"/>
          </p:nvPr>
        </p:nvSpPr>
        <p:spPr>
          <a:xfrm>
            <a:off x="157149" y="215900"/>
            <a:ext cx="8260800" cy="2270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rgbClr val="004888"/>
                </a:solidFill>
              </a:rPr>
              <a:t>Race disparities have been present in our client experience for at least a decade: race disparities research project</a:t>
            </a:r>
            <a:endParaRPr>
              <a:solidFill>
                <a:srgbClr val="004888"/>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0DBF1">
            <a:alpha val="33540"/>
          </a:srgbClr>
        </a:solidFill>
        <a:effectLst/>
      </p:bgPr>
    </p:bg>
    <p:spTree>
      <p:nvGrpSpPr>
        <p:cNvPr id="1" name="Shape 184"/>
        <p:cNvGrpSpPr/>
        <p:nvPr/>
      </p:nvGrpSpPr>
      <p:grpSpPr>
        <a:xfrm>
          <a:off x="0" y="0"/>
          <a:ext cx="0" cy="0"/>
          <a:chOff x="0" y="0"/>
          <a:chExt cx="0" cy="0"/>
        </a:xfrm>
      </p:grpSpPr>
      <p:sp>
        <p:nvSpPr>
          <p:cNvPr id="185" name="Google Shape;185;p31"/>
          <p:cNvSpPr txBox="1">
            <a:spLocks noGrp="1"/>
          </p:cNvSpPr>
          <p:nvPr>
            <p:ph type="title"/>
          </p:nvPr>
        </p:nvSpPr>
        <p:spPr>
          <a:xfrm>
            <a:off x="603250" y="445025"/>
            <a:ext cx="79059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solidFill>
                  <a:srgbClr val="004888"/>
                </a:solidFill>
                <a:latin typeface="Open Sans"/>
                <a:ea typeface="Open Sans"/>
                <a:cs typeface="Open Sans"/>
                <a:sym typeface="Open Sans"/>
              </a:rPr>
              <a:t>Content warning</a:t>
            </a:r>
            <a:endParaRPr b="1">
              <a:solidFill>
                <a:srgbClr val="004888"/>
              </a:solidFill>
              <a:latin typeface="Open Sans"/>
              <a:ea typeface="Open Sans"/>
              <a:cs typeface="Open Sans"/>
              <a:sym typeface="Open Sans"/>
            </a:endParaRPr>
          </a:p>
        </p:txBody>
      </p:sp>
      <p:sp>
        <p:nvSpPr>
          <p:cNvPr id="186" name="Google Shape;186;p31"/>
          <p:cNvSpPr txBox="1">
            <a:spLocks noGrp="1"/>
          </p:cNvSpPr>
          <p:nvPr>
            <p:ph type="body" idx="1"/>
          </p:nvPr>
        </p:nvSpPr>
        <p:spPr>
          <a:xfrm>
            <a:off x="603250" y="1246825"/>
            <a:ext cx="7905900" cy="3416400"/>
          </a:xfrm>
          <a:prstGeom prst="rect">
            <a:avLst/>
          </a:prstGeom>
        </p:spPr>
        <p:txBody>
          <a:bodyPr spcFirstLastPara="1" wrap="square" lIns="91425" tIns="91425" rIns="91425" bIns="91425" anchor="t" anchorCtr="0">
            <a:normAutofit/>
          </a:bodyPr>
          <a:lstStyle/>
          <a:p>
            <a:pPr marL="457200" lvl="0" indent="-368300" algn="l" rtl="0">
              <a:spcBef>
                <a:spcPts val="1000"/>
              </a:spcBef>
              <a:spcAft>
                <a:spcPts val="0"/>
              </a:spcAft>
              <a:buClr>
                <a:srgbClr val="004888"/>
              </a:buClr>
              <a:buSzPts val="2200"/>
              <a:buFont typeface="Open Sans"/>
              <a:buChar char="➔"/>
            </a:pPr>
            <a:r>
              <a:rPr lang="en-GB" sz="2200">
                <a:solidFill>
                  <a:srgbClr val="004888"/>
                </a:solidFill>
                <a:latin typeface="Open Sans"/>
                <a:ea typeface="Open Sans"/>
                <a:cs typeface="Open Sans"/>
                <a:sym typeface="Open Sans"/>
              </a:rPr>
              <a:t>The following slides includes sensitive content about the experiences of services for people of colour</a:t>
            </a:r>
            <a:endParaRPr sz="2200">
              <a:solidFill>
                <a:srgbClr val="004888"/>
              </a:solidFill>
              <a:latin typeface="Open Sans"/>
              <a:ea typeface="Open Sans"/>
              <a:cs typeface="Open Sans"/>
              <a:sym typeface="Open Sans"/>
            </a:endParaRPr>
          </a:p>
          <a:p>
            <a:pPr marL="457200" lvl="0" indent="0" algn="l" rtl="0">
              <a:spcBef>
                <a:spcPts val="1000"/>
              </a:spcBef>
              <a:spcAft>
                <a:spcPts val="0"/>
              </a:spcAft>
              <a:buNone/>
            </a:pPr>
            <a:endParaRPr sz="2200">
              <a:solidFill>
                <a:srgbClr val="004888"/>
              </a:solidFill>
              <a:latin typeface="Open Sans"/>
              <a:ea typeface="Open Sans"/>
              <a:cs typeface="Open Sans"/>
              <a:sym typeface="Open Sans"/>
            </a:endParaRPr>
          </a:p>
          <a:p>
            <a:pPr marL="457200" lvl="0" indent="-368300" algn="l" rtl="0">
              <a:spcBef>
                <a:spcPts val="1000"/>
              </a:spcBef>
              <a:spcAft>
                <a:spcPts val="0"/>
              </a:spcAft>
              <a:buClr>
                <a:srgbClr val="004888"/>
              </a:buClr>
              <a:buSzPts val="2200"/>
              <a:buFont typeface="Open Sans"/>
              <a:buChar char="➔"/>
            </a:pPr>
            <a:r>
              <a:rPr lang="en-GB" sz="2200">
                <a:solidFill>
                  <a:srgbClr val="004888"/>
                </a:solidFill>
                <a:latin typeface="Open Sans"/>
                <a:ea typeface="Open Sans"/>
                <a:cs typeface="Open Sans"/>
                <a:sym typeface="Open Sans"/>
              </a:rPr>
              <a:t>Some of the insights may feel hard to hear, as we are describing ways in which we're letting our clients down</a:t>
            </a:r>
            <a:endParaRPr sz="2200">
              <a:solidFill>
                <a:srgbClr val="004888"/>
              </a:solidFill>
              <a:latin typeface="Open Sans"/>
              <a:ea typeface="Open Sans"/>
              <a:cs typeface="Open Sans"/>
              <a:sym typeface="Open Sans"/>
            </a:endParaRPr>
          </a:p>
          <a:p>
            <a:pPr marL="457200" lvl="0" indent="0" algn="l" rtl="0">
              <a:spcBef>
                <a:spcPts val="1000"/>
              </a:spcBef>
              <a:spcAft>
                <a:spcPts val="0"/>
              </a:spcAft>
              <a:buNone/>
            </a:pPr>
            <a:endParaRPr>
              <a:solidFill>
                <a:schemeClr val="dk1"/>
              </a:solidFill>
            </a:endParaRPr>
          </a:p>
          <a:p>
            <a:pPr marL="0" lvl="0" indent="0" algn="l" rtl="0">
              <a:spcBef>
                <a:spcPts val="1000"/>
              </a:spcBef>
              <a:spcAft>
                <a:spcPts val="1000"/>
              </a:spcAft>
              <a:buNone/>
            </a:pPr>
            <a:endParaRPr sz="1700" i="1">
              <a:solidFill>
                <a:schemeClr val="dk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1426</Words>
  <Application>Microsoft Office PowerPoint</Application>
  <PresentationFormat>On-screen Show (16:9)</PresentationFormat>
  <Paragraphs>165</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Open Sans SemiBold</vt:lpstr>
      <vt:lpstr>Arial</vt:lpstr>
      <vt:lpstr>Poppins</vt:lpstr>
      <vt:lpstr>Open Sans</vt:lpstr>
      <vt:lpstr>Open Sans ExtraBold</vt:lpstr>
      <vt:lpstr>Open Sans Medium</vt:lpstr>
      <vt:lpstr>Calibri</vt:lpstr>
      <vt:lpstr>Simple Light</vt:lpstr>
      <vt:lpstr>Race disparities research Peer group conference</vt:lpstr>
      <vt:lpstr>About the session</vt:lpstr>
      <vt:lpstr>Mission 2: Close the gap </vt:lpstr>
      <vt:lpstr>Advancing Race Equity since 2020</vt:lpstr>
      <vt:lpstr>A note on the external context…..</vt:lpstr>
      <vt:lpstr>PowerPoint Presentation</vt:lpstr>
      <vt:lpstr>A social justice approach to EDI</vt:lpstr>
      <vt:lpstr>Race disparities have been present in our client experience for at least a decade: race disparities research project</vt:lpstr>
      <vt:lpstr>Content warning</vt:lpstr>
      <vt:lpstr>PowerPoint Presentation</vt:lpstr>
      <vt:lpstr>PowerPoint Presentation</vt:lpstr>
      <vt:lpstr>PowerPoint Presentation</vt:lpstr>
      <vt:lpstr>Race disparities research - key insights</vt:lpstr>
      <vt:lpstr>PowerPoint Presentation</vt:lpstr>
      <vt:lpstr>Race disparities research - key insights</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Race disparities research Peer group conference</dc:title>
  <dc:creator>Chris Roberts</dc:creator>
  <cp:lastModifiedBy>Chris Roberts</cp:lastModifiedBy>
  <cp:revision>1</cp:revision>
  <dcterms:modified xsi:type="dcterms:W3CDTF">2025-06-11T15:02:41Z</dcterms:modified>
</cp:coreProperties>
</file>