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24384000" cy="13716000"/>
  <p:notesSz cx="6858000" cy="9144000"/>
  <p:embeddedFontLst>
    <p:embeddedFont>
      <p:font typeface="Helvetica Neue" panose="020B0604020202020204" charset="0"/>
      <p:regular r:id="rId29"/>
      <p:bold r:id="rId30"/>
      <p:italic r:id="rId31"/>
      <p:boldItalic r:id="rId32"/>
    </p:embeddedFont>
    <p:embeddedFont>
      <p:font typeface="Helvetica Neue Ligh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ZblrszSSibl95sf60SZz4WWkC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691" y="101"/>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5pPr>
            <a:lvl6pPr marL="2743200" marR="0" lvl="5"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6pPr>
            <a:lvl7pPr marL="3200400" marR="0" lvl="6"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7pPr>
            <a:lvl8pPr marL="3657600" marR="0" lvl="7"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8pPr>
            <a:lvl9pPr marL="4114800" marR="0" lvl="8" indent="-228600" algn="l" rtl="0">
              <a:lnSpc>
                <a:spcPct val="125000"/>
              </a:lnSpc>
              <a:spcBef>
                <a:spcPts val="0"/>
              </a:spcBef>
              <a:spcAft>
                <a:spcPts val="0"/>
              </a:spcAft>
              <a:buClr>
                <a:srgbClr val="000000"/>
              </a:buClr>
              <a:buSzPts val="1400"/>
              <a:buFont typeface="Arial"/>
              <a:buNone/>
              <a:defRPr sz="32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ff88b52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g20ff88b52b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3200"/>
              <a:buFont typeface="Avenir"/>
              <a:buNone/>
            </a:pPr>
            <a:r>
              <a:rPr lang="en-GB" sz="1200"/>
              <a:t>5 minutes (55 minutes)</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We’re going to look at six strategies that are going to help you lean into your resilience, to thrive in BANI times, to be emotionally intelligent and dextrous, to build personal resilience and navigate change effectively. </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Whole group</a:t>
            </a:r>
            <a:endParaRPr sz="1200"/>
          </a:p>
          <a:p>
            <a:pPr marL="0" marR="0" lvl="0" indent="0" algn="l" rtl="0">
              <a:lnSpc>
                <a:spcPct val="100000"/>
              </a:lnSpc>
              <a:spcBef>
                <a:spcPts val="0"/>
              </a:spcBef>
              <a:spcAft>
                <a:spcPts val="0"/>
              </a:spcAft>
              <a:buSzPts val="3200"/>
              <a:buFont typeface="Avenir"/>
              <a:buNone/>
            </a:pPr>
            <a:r>
              <a:rPr lang="en-GB" sz="1200"/>
              <a:t>What are you already doing to help yourself with resilience and self care?</a:t>
            </a:r>
            <a:endParaRPr sz="1200"/>
          </a:p>
          <a:p>
            <a:pPr marL="0" marR="0" lvl="0" indent="0" algn="l" rtl="0">
              <a:lnSpc>
                <a:spcPct val="100000"/>
              </a:lnSpc>
              <a:spcBef>
                <a:spcPts val="0"/>
              </a:spcBef>
              <a:spcAft>
                <a:spcPts val="0"/>
              </a:spcAft>
              <a:buSzPts val="1400"/>
              <a:buNone/>
            </a:pPr>
            <a:endParaRPr sz="1200"/>
          </a:p>
          <a:p>
            <a:pPr marL="0" marR="0" lvl="0" indent="0" algn="l" rtl="0">
              <a:lnSpc>
                <a:spcPct val="100000"/>
              </a:lnSpc>
              <a:spcBef>
                <a:spcPts val="0"/>
              </a:spcBef>
              <a:spcAft>
                <a:spcPts val="0"/>
              </a:spcAft>
              <a:buSzPts val="1400"/>
              <a:buNone/>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15 minutes (70 minutes)</a:t>
            </a:r>
            <a:endParaRPr sz="1200"/>
          </a:p>
          <a:p>
            <a:pPr marL="0" lvl="0" indent="0" algn="l" rtl="0">
              <a:lnSpc>
                <a:spcPct val="125000"/>
              </a:lnSpc>
              <a:spcBef>
                <a:spcPts val="0"/>
              </a:spcBef>
              <a:spcAft>
                <a:spcPts val="0"/>
              </a:spcAft>
              <a:buSzPts val="1400"/>
              <a:buNone/>
            </a:pPr>
            <a:r>
              <a:rPr lang="en-GB" sz="1200"/>
              <a:t>5 minutes explanation</a:t>
            </a:r>
            <a:endParaRPr sz="1200"/>
          </a:p>
          <a:p>
            <a:pPr marL="0" lvl="0" indent="0" algn="l" rtl="0">
              <a:lnSpc>
                <a:spcPct val="125000"/>
              </a:lnSpc>
              <a:spcBef>
                <a:spcPts val="0"/>
              </a:spcBef>
              <a:spcAft>
                <a:spcPts val="0"/>
              </a:spcAft>
              <a:buSzPts val="1400"/>
              <a:buNone/>
            </a:pPr>
            <a:r>
              <a:rPr lang="en-GB" sz="1200"/>
              <a:t>10 minutes small group discussion (see next slide)</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#1 Identifying our inner critic</a:t>
            </a:r>
            <a:endParaRPr sz="1200"/>
          </a:p>
          <a:p>
            <a:pPr marL="0" lvl="0" indent="0" algn="l" rtl="0">
              <a:lnSpc>
                <a:spcPct val="125000"/>
              </a:lnSpc>
              <a:spcBef>
                <a:spcPts val="0"/>
              </a:spcBef>
              <a:spcAft>
                <a:spcPts val="0"/>
              </a:spcAft>
              <a:buSzPts val="1400"/>
              <a:buNone/>
            </a:pPr>
            <a:endParaRPr sz="1200">
              <a:solidFill>
                <a:srgbClr val="000000"/>
              </a:solidFill>
              <a:latin typeface="Avenir"/>
              <a:ea typeface="Avenir"/>
              <a:cs typeface="Avenir"/>
              <a:sym typeface="Avenir"/>
            </a:endParaRPr>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Often when faced with change or challenging situations we start to catastrophise. We call this catastrophising voice our inner critic or our ‘gremlin’. </a:t>
            </a:r>
            <a:endParaRPr sz="1200"/>
          </a:p>
          <a:p>
            <a:pPr marL="0" lvl="0" indent="0" algn="l" rtl="0">
              <a:lnSpc>
                <a:spcPct val="125000"/>
              </a:lnSpc>
              <a:spcBef>
                <a:spcPts val="0"/>
              </a:spcBef>
              <a:spcAft>
                <a:spcPts val="0"/>
              </a:spcAft>
              <a:buSzPts val="1400"/>
              <a:buNone/>
            </a:pPr>
            <a:endParaRPr sz="1200">
              <a:solidFill>
                <a:srgbClr val="000000"/>
              </a:solidFill>
              <a:latin typeface="Avenir"/>
              <a:ea typeface="Avenir"/>
              <a:cs typeface="Avenir"/>
              <a:sym typeface="Avenir"/>
            </a:endParaRPr>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Our inner critic comes from our limbic system. It’s from the part of our brain that tells us to get out of the way of a moving bus. But the limbic system can’t tell the difference between a moving bus and work stresses so for many of us it’s active all the time. Which leaves us with an excess of cortisol and adrenaline, which cause havoc with our bodies. </a:t>
            </a:r>
            <a:endParaRPr sz="1200">
              <a:solidFill>
                <a:srgbClr val="000000"/>
              </a:solidFill>
              <a:latin typeface="Avenir"/>
              <a:ea typeface="Avenir"/>
              <a:cs typeface="Avenir"/>
              <a:sym typeface="Avenir"/>
            </a:endParaRPr>
          </a:p>
          <a:p>
            <a:pPr marL="0" lvl="0" indent="0" algn="l" rtl="0">
              <a:lnSpc>
                <a:spcPct val="125000"/>
              </a:lnSpc>
              <a:spcBef>
                <a:spcPts val="0"/>
              </a:spcBef>
              <a:spcAft>
                <a:spcPts val="0"/>
              </a:spcAft>
              <a:buSzPts val="1400"/>
              <a:buNone/>
            </a:pPr>
            <a:r>
              <a:rPr lang="en-GB" sz="1200"/>
              <a:t>It’s a healthy part of our brain, but we don’t need it in the driving seat.</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Gremlins work by saying things like ‘everything is going to go wrong’ or they are more attacking towards us and say things like ‘I am not good enough’ or ‘I should, ought, must, need to do X’</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So this is about </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b="1">
                <a:solidFill>
                  <a:schemeClr val="dk1"/>
                </a:solidFill>
                <a:highlight>
                  <a:srgbClr val="FFFF00"/>
                </a:highlight>
              </a:rPr>
              <a:t>1</a:t>
            </a:r>
            <a:r>
              <a:rPr lang="en-GB" sz="1200">
                <a:solidFill>
                  <a:schemeClr val="dk1"/>
                </a:solidFill>
              </a:rPr>
              <a:t> identifying what our inner critic/gremlin is saying, and </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b="1">
                <a:solidFill>
                  <a:schemeClr val="dk1"/>
                </a:solidFill>
                <a:highlight>
                  <a:srgbClr val="FFFF00"/>
                </a:highlight>
              </a:rPr>
              <a:t>2</a:t>
            </a:r>
            <a:r>
              <a:rPr lang="en-GB" sz="1200">
                <a:solidFill>
                  <a:schemeClr val="dk1"/>
                </a:solidFill>
              </a:rPr>
              <a:t> designing a new story for ourselves/ finding a new perspective. We can choose not to listen to it. </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Rather than letting our gremlin think ‘this is a disaster’ we can choose another story. There is a great book to read for this called Taming your Gremlin by Rick Carson. Make friends with it.</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Facilitator to share gremlins and how we find new perspectives on them. </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Got a puppy, live on my own. Never had a dog. Will be able to do it?</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Sat with the gremlin voice for a bit - what was it scared of? That I’d mess it up…</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What did it need? To acknowledge that I wanted to do a good job, that I was aware of the responsibility that I was taking on.</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Used that energy to remember why I wanted it for so long, put the energy into what I could do practically</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Some unexpected things happened, was able to go with the flow</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Imposter syndrome is def part of this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94bc6c8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3594bc6c89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ACTIVITY IN PAIRS</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Our invitation to you is to think about your gremlin and what a new story might be that would help you feel more resilient. Help each other out.</a:t>
            </a:r>
            <a:endParaRPr sz="1100">
              <a:solidFill>
                <a:schemeClr val="dk1"/>
              </a:solidFill>
            </a:endParaRPr>
          </a:p>
          <a:p>
            <a:pPr marL="0" lvl="0" indent="0" algn="l" rtl="0">
              <a:lnSpc>
                <a:spcPct val="125000"/>
              </a:lnSpc>
              <a:spcBef>
                <a:spcPts val="0"/>
              </a:spcBef>
              <a:spcAft>
                <a:spcPts val="0"/>
              </a:spcAft>
              <a:buSzPts val="1400"/>
              <a:buNone/>
            </a:pPr>
            <a:endParaRPr sz="1100">
              <a:solidFill>
                <a:schemeClr val="dk1"/>
              </a:solidFill>
            </a:endParaRPr>
          </a:p>
          <a:p>
            <a:pPr marL="0" lvl="0" indent="0" algn="l" rtl="0">
              <a:lnSpc>
                <a:spcPct val="125000"/>
              </a:lnSpc>
              <a:spcBef>
                <a:spcPts val="0"/>
              </a:spcBef>
              <a:spcAft>
                <a:spcPts val="0"/>
              </a:spcAft>
              <a:buSzPts val="1400"/>
              <a:buNone/>
            </a:pPr>
            <a:r>
              <a:rPr lang="en-GB" sz="1100">
                <a:solidFill>
                  <a:schemeClr val="dk1"/>
                </a:solidFill>
                <a:latin typeface="Avenir"/>
                <a:ea typeface="Avenir"/>
                <a:cs typeface="Avenir"/>
                <a:sym typeface="Avenir"/>
              </a:rPr>
              <a:t>Think about a situation  - 1. identify gremlin </a:t>
            </a:r>
            <a:r>
              <a:rPr lang="en-GB" sz="1100">
                <a:solidFill>
                  <a:schemeClr val="dk1"/>
                </a:solidFill>
              </a:rPr>
              <a:t>- 2. </a:t>
            </a:r>
            <a:r>
              <a:rPr lang="en-GB" sz="1100">
                <a:solidFill>
                  <a:schemeClr val="dk1"/>
                </a:solidFill>
                <a:latin typeface="Avenir"/>
                <a:ea typeface="Avenir"/>
                <a:cs typeface="Avenir"/>
                <a:sym typeface="Avenir"/>
              </a:rPr>
              <a:t>help each other find a new true and he</a:t>
            </a:r>
            <a:r>
              <a:rPr lang="en-GB" sz="1100">
                <a:solidFill>
                  <a:schemeClr val="dk1"/>
                </a:solidFill>
              </a:rPr>
              <a:t>lpful</a:t>
            </a:r>
            <a:r>
              <a:rPr lang="en-GB" sz="1100">
                <a:solidFill>
                  <a:schemeClr val="dk1"/>
                </a:solidFill>
                <a:latin typeface="Avenir"/>
                <a:ea typeface="Avenir"/>
                <a:cs typeface="Avenir"/>
                <a:sym typeface="Avenir"/>
              </a:rPr>
              <a:t> perspective (this helps bring you to the reality of the present moment</a:t>
            </a:r>
            <a:r>
              <a:rPr lang="en-GB" sz="1100">
                <a:solidFill>
                  <a:schemeClr val="dk1"/>
                </a:solidFill>
              </a:rPr>
              <a:t>, which will take you out of the inner critic/gremlin place).</a:t>
            </a:r>
            <a:endParaRPr sz="1100">
              <a:solidFill>
                <a:schemeClr val="dk1"/>
              </a:solidFill>
            </a:endParaRPr>
          </a:p>
          <a:p>
            <a:pPr marL="0" lvl="0" indent="0" algn="l" rtl="0">
              <a:lnSpc>
                <a:spcPct val="125000"/>
              </a:lnSpc>
              <a:spcBef>
                <a:spcPts val="0"/>
              </a:spcBef>
              <a:spcAft>
                <a:spcPts val="0"/>
              </a:spcAft>
              <a:buSzPts val="1400"/>
              <a:buNone/>
            </a:pPr>
            <a:endParaRPr sz="1100">
              <a:solidFill>
                <a:schemeClr val="dk1"/>
              </a:solidFill>
            </a:endParaRPr>
          </a:p>
          <a:p>
            <a:pPr marL="0" lvl="0" indent="0" algn="l" rtl="0">
              <a:lnSpc>
                <a:spcPct val="125000"/>
              </a:lnSpc>
              <a:spcBef>
                <a:spcPts val="0"/>
              </a:spcBef>
              <a:spcAft>
                <a:spcPts val="0"/>
              </a:spcAft>
              <a:buSzPts val="1400"/>
              <a:buNone/>
            </a:pPr>
            <a:r>
              <a:rPr lang="en-GB" sz="1100">
                <a:solidFill>
                  <a:schemeClr val="dk1"/>
                </a:solidFill>
              </a:rPr>
              <a:t>What might help with this is something Andy Brown at CA Manchester said is asking the question ‘how do resilient people see the world?’ Effectively, what is their perspective? (For facilitator - it’s most likely their true and helpful perspective)</a:t>
            </a:r>
            <a:endParaRPr sz="1100">
              <a:solidFill>
                <a:schemeClr val="dk1"/>
              </a:solidFill>
            </a:endParaRPr>
          </a:p>
          <a:p>
            <a:pPr marL="0" lvl="0" indent="0" algn="l" rtl="0">
              <a:lnSpc>
                <a:spcPct val="125000"/>
              </a:lnSpc>
              <a:spcBef>
                <a:spcPts val="0"/>
              </a:spcBef>
              <a:spcAft>
                <a:spcPts val="0"/>
              </a:spcAft>
              <a:buSzPts val="1400"/>
              <a:buNone/>
            </a:pPr>
            <a:endParaRPr sz="1100">
              <a:solidFill>
                <a:schemeClr val="dk1"/>
              </a:solidFill>
            </a:endParaRPr>
          </a:p>
          <a:p>
            <a:pPr marL="0" lvl="0" indent="0" algn="l" rtl="0">
              <a:lnSpc>
                <a:spcPct val="125000"/>
              </a:lnSpc>
              <a:spcBef>
                <a:spcPts val="0"/>
              </a:spcBef>
              <a:spcAft>
                <a:spcPts val="0"/>
              </a:spcAft>
              <a:buSzPts val="1400"/>
              <a:buNone/>
            </a:pPr>
            <a:r>
              <a:rPr lang="en-GB" sz="1100">
                <a:solidFill>
                  <a:schemeClr val="dk1"/>
                </a:solidFill>
                <a:latin typeface="Avenir"/>
                <a:ea typeface="Avenir"/>
                <a:cs typeface="Avenir"/>
                <a:sym typeface="Avenir"/>
              </a:rPr>
              <a:t>Feedback – how was that process?  [not what’s your gremlin]</a:t>
            </a:r>
            <a:endParaRPr sz="1100">
              <a:solidFill>
                <a:schemeClr val="dk1"/>
              </a:solidFill>
              <a:latin typeface="Avenir"/>
              <a:ea typeface="Avenir"/>
              <a:cs typeface="Avenir"/>
              <a:sym typeface="Avenir"/>
            </a:endParaRPr>
          </a:p>
          <a:p>
            <a:pPr marL="0" lvl="0" indent="0" algn="l" rtl="0">
              <a:lnSpc>
                <a:spcPct val="125000"/>
              </a:lnSpc>
              <a:spcBef>
                <a:spcPts val="0"/>
              </a:spcBef>
              <a:spcAft>
                <a:spcPts val="0"/>
              </a:spcAft>
              <a:buSzPts val="1400"/>
              <a:buNone/>
            </a:pPr>
            <a:endParaRPr sz="1100">
              <a:solidFill>
                <a:schemeClr val="dk1"/>
              </a:solidFill>
            </a:endParaRPr>
          </a:p>
          <a:p>
            <a:pPr marL="0" lvl="0" indent="0" algn="l" rtl="0">
              <a:lnSpc>
                <a:spcPct val="125000"/>
              </a:lnSpc>
              <a:spcBef>
                <a:spcPts val="0"/>
              </a:spcBef>
              <a:spcAft>
                <a:spcPts val="0"/>
              </a:spcAft>
              <a:buSzPts val="1400"/>
              <a:buNone/>
            </a:pPr>
            <a:r>
              <a:rPr lang="en-GB" sz="1100">
                <a:solidFill>
                  <a:schemeClr val="dk1"/>
                </a:solidFill>
              </a:rPr>
              <a:t>Convo with person next to you</a:t>
            </a:r>
            <a:endParaRPr sz="11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b7185525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g35b71855251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100" b="1">
                <a:solidFill>
                  <a:schemeClr val="dk1"/>
                </a:solidFill>
              </a:rPr>
              <a:t>Break for 10 minutes (80 minutes)</a:t>
            </a:r>
            <a:endParaRPr sz="11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10 minutes (90 minutes)</a:t>
            </a:r>
            <a:endParaRPr sz="1200"/>
          </a:p>
          <a:p>
            <a:pPr marL="0" lvl="0" indent="0" algn="l" rtl="0">
              <a:lnSpc>
                <a:spcPct val="125000"/>
              </a:lnSpc>
              <a:spcBef>
                <a:spcPts val="0"/>
              </a:spcBef>
              <a:spcAft>
                <a:spcPts val="0"/>
              </a:spcAft>
              <a:buSzPts val="1400"/>
              <a:buNone/>
            </a:pPr>
            <a:endParaRPr sz="1200"/>
          </a:p>
          <a:p>
            <a:pPr marL="0" marR="0" lvl="0" indent="0" algn="l" rtl="0">
              <a:lnSpc>
                <a:spcPct val="100000"/>
              </a:lnSpc>
              <a:spcBef>
                <a:spcPts val="0"/>
              </a:spcBef>
              <a:spcAft>
                <a:spcPts val="0"/>
              </a:spcAft>
              <a:buSzPts val="1600"/>
              <a:buFont typeface="Avenir"/>
              <a:buNone/>
            </a:pPr>
            <a:r>
              <a:rPr lang="en-GB" sz="1200"/>
              <a:t>#2 This is about being mindful of our emotions </a:t>
            </a:r>
            <a:endParaRPr sz="1200"/>
          </a:p>
          <a:p>
            <a:pPr marL="0" marR="0" lvl="0" indent="0" algn="l" rtl="0">
              <a:lnSpc>
                <a:spcPct val="100000"/>
              </a:lnSpc>
              <a:spcBef>
                <a:spcPts val="0"/>
              </a:spcBef>
              <a:spcAft>
                <a:spcPts val="0"/>
              </a:spcAft>
              <a:buSzPts val="1600"/>
              <a:buFont typeface="Avenir"/>
              <a:buNone/>
            </a:pPr>
            <a:endParaRPr sz="1200"/>
          </a:p>
          <a:p>
            <a:pPr marL="0" marR="0" lvl="0" indent="0" algn="l" rtl="0">
              <a:lnSpc>
                <a:spcPct val="100000"/>
              </a:lnSpc>
              <a:spcBef>
                <a:spcPts val="0"/>
              </a:spcBef>
              <a:spcAft>
                <a:spcPts val="0"/>
              </a:spcAft>
              <a:buSzPts val="1600"/>
              <a:buFont typeface="Avenir"/>
              <a:buNone/>
            </a:pPr>
            <a:r>
              <a:rPr lang="en-GB" sz="1200"/>
              <a:t>Most of the stress signals involve suppressing emotions. It’s also helpful to realise our gremlins/inner critics often tell us subconsciously that we won’t be able to handle the emotions that come up in relation to a future ‘catastrophe’. By finding ways to be with emotion we avoid those physical, behavioural and emotional manifestations of stress, and we show our gremlin that actually we can be with whatever emotion comes up. </a:t>
            </a:r>
            <a:endParaRPr sz="1200"/>
          </a:p>
          <a:p>
            <a:pPr marL="0" lvl="0" indent="0" algn="l" rtl="0">
              <a:lnSpc>
                <a:spcPct val="125000"/>
              </a:lnSpc>
              <a:spcBef>
                <a:spcPts val="0"/>
              </a:spcBef>
              <a:spcAft>
                <a:spcPts val="0"/>
              </a:spcAft>
              <a:buSzPts val="1400"/>
              <a:buNone/>
            </a:pPr>
            <a:endParaRPr sz="1200"/>
          </a:p>
          <a:p>
            <a:pPr marL="0" marR="0" lvl="0" indent="0" algn="l" rtl="0">
              <a:lnSpc>
                <a:spcPct val="100000"/>
              </a:lnSpc>
              <a:spcBef>
                <a:spcPts val="0"/>
              </a:spcBef>
              <a:spcAft>
                <a:spcPts val="0"/>
              </a:spcAft>
              <a:buSzPts val="1600"/>
              <a:buFont typeface="Avenir"/>
              <a:buNone/>
            </a:pPr>
            <a:r>
              <a:rPr lang="en-GB" sz="1200"/>
              <a:t>Action - Being with/noticing emotions – is about articulating and recognising our emotions as they come up. So when you’re feeling uncomfortable in any way, recognising where the emotion is in the body and articulating what it feels like. There is nothing more to do here, simply by recognising and articulating the emotion you are acknowledging it, rather than suppressing it. You can do this by simply noticing, or by sharing how you feel with someone you trust or a professional, or by journaling. </a:t>
            </a:r>
            <a:endParaRPr sz="1200"/>
          </a:p>
          <a:p>
            <a:pPr marL="0" marR="0" lvl="0" indent="0" algn="l" rtl="0">
              <a:lnSpc>
                <a:spcPct val="100000"/>
              </a:lnSpc>
              <a:spcBef>
                <a:spcPts val="0"/>
              </a:spcBef>
              <a:spcAft>
                <a:spcPts val="0"/>
              </a:spcAft>
              <a:buSzPts val="1600"/>
              <a:buFont typeface="Avenir"/>
              <a:buNone/>
            </a:pPr>
            <a:endParaRPr sz="1200"/>
          </a:p>
          <a:p>
            <a:pPr marL="0" marR="0" lvl="0" indent="0" algn="l" rtl="0">
              <a:lnSpc>
                <a:spcPct val="100000"/>
              </a:lnSpc>
              <a:spcBef>
                <a:spcPts val="0"/>
              </a:spcBef>
              <a:spcAft>
                <a:spcPts val="0"/>
              </a:spcAft>
              <a:buSzPts val="1600"/>
              <a:buFont typeface="Avenir"/>
              <a:buNone/>
            </a:pPr>
            <a:r>
              <a:rPr lang="en-GB" sz="1200"/>
              <a:t>ACTION</a:t>
            </a:r>
            <a:endParaRPr sz="1200"/>
          </a:p>
          <a:p>
            <a:pPr marL="0" marR="0" lvl="0" indent="0" algn="l" rtl="0">
              <a:lnSpc>
                <a:spcPct val="100000"/>
              </a:lnSpc>
              <a:spcBef>
                <a:spcPts val="0"/>
              </a:spcBef>
              <a:spcAft>
                <a:spcPts val="0"/>
              </a:spcAft>
              <a:buSzPts val="1600"/>
              <a:buFont typeface="Avenir"/>
              <a:buNone/>
            </a:pPr>
            <a:r>
              <a:rPr lang="en-GB" sz="1200"/>
              <a:t>Take 1 minute now, to notice in your body how you feel. If it feels right with the group, note down any feelings or sensations you notice. Notice if you feel uncomfortable doing this exercise - that’s still noticing! Facilitator either let people notice, or guide a body scan. </a:t>
            </a:r>
            <a:endParaRPr sz="1200"/>
          </a:p>
          <a:p>
            <a:pPr marL="0" lvl="0" indent="0" algn="l" rtl="0">
              <a:lnSpc>
                <a:spcPct val="125000"/>
              </a:lnSpc>
              <a:spcBef>
                <a:spcPts val="0"/>
              </a:spcBef>
              <a:spcAft>
                <a:spcPts val="0"/>
              </a:spcAft>
              <a:buSzPts val="1600"/>
              <a:buFont typeface="Avenir"/>
              <a:buNone/>
            </a:pPr>
            <a:endParaRPr sz="1200">
              <a:solidFill>
                <a:schemeClr val="dk1"/>
              </a:solidFill>
            </a:endParaRPr>
          </a:p>
          <a:p>
            <a:pPr marL="0" lvl="0" indent="0" algn="l" rtl="0">
              <a:lnSpc>
                <a:spcPct val="125000"/>
              </a:lnSpc>
              <a:spcBef>
                <a:spcPts val="0"/>
              </a:spcBef>
              <a:spcAft>
                <a:spcPts val="0"/>
              </a:spcAft>
              <a:buClr>
                <a:schemeClr val="dk1"/>
              </a:buClr>
              <a:buSzPts val="1600"/>
              <a:buFont typeface="Avenir"/>
              <a:buNone/>
            </a:pPr>
            <a:r>
              <a:rPr lang="en-GB" sz="1200">
                <a:solidFill>
                  <a:schemeClr val="dk1"/>
                </a:solidFill>
              </a:rPr>
              <a:t>School of Life says we experience any emotion for 15 mins at a time, could even be as little as 90n seconds in that acute feeling before it shifts.</a:t>
            </a:r>
            <a:endParaRPr sz="1200"/>
          </a:p>
          <a:p>
            <a:pPr marL="0" marR="0" lvl="0" indent="0" algn="l" rtl="0">
              <a:lnSpc>
                <a:spcPct val="100000"/>
              </a:lnSpc>
              <a:spcBef>
                <a:spcPts val="0"/>
              </a:spcBef>
              <a:spcAft>
                <a:spcPts val="0"/>
              </a:spcAft>
              <a:buSzPts val="1600"/>
              <a:buFont typeface="Avenir"/>
              <a:buNone/>
            </a:pPr>
            <a:endParaRPr sz="1200"/>
          </a:p>
          <a:p>
            <a:pPr marL="0" marR="0" lvl="0" indent="0" algn="l" rtl="0">
              <a:lnSpc>
                <a:spcPct val="100000"/>
              </a:lnSpc>
              <a:spcBef>
                <a:spcPts val="0"/>
              </a:spcBef>
              <a:spcAft>
                <a:spcPts val="0"/>
              </a:spcAft>
              <a:buSzPts val="1600"/>
              <a:buFont typeface="Avenir"/>
              <a:buNone/>
            </a:pPr>
            <a:r>
              <a:rPr lang="en-GB" sz="1200"/>
              <a:t>Breathing is a great way to switch on the Parasympathetic nervous system. Particularly triangular breathing as the elongated outbreath switches on the parasympathetic nervous system.</a:t>
            </a:r>
            <a:endParaRPr sz="1200"/>
          </a:p>
          <a:p>
            <a:pPr marL="0" lvl="0" indent="0" algn="l" rtl="0">
              <a:lnSpc>
                <a:spcPct val="125000"/>
              </a:lnSpc>
              <a:spcBef>
                <a:spcPts val="0"/>
              </a:spcBef>
              <a:spcAft>
                <a:spcPts val="0"/>
              </a:spcAft>
              <a:buSzPts val="1600"/>
              <a:buFont typeface="Avenir"/>
              <a:buNone/>
            </a:pPr>
            <a:endParaRPr sz="1200"/>
          </a:p>
          <a:p>
            <a:pPr marL="0" lvl="0" indent="0" algn="l" rtl="0">
              <a:lnSpc>
                <a:spcPct val="125000"/>
              </a:lnSpc>
              <a:spcBef>
                <a:spcPts val="0"/>
              </a:spcBef>
              <a:spcAft>
                <a:spcPts val="0"/>
              </a:spcAft>
              <a:buSzPts val="1600"/>
              <a:buFont typeface="Avenir"/>
              <a:buNone/>
            </a:pPr>
            <a:r>
              <a:rPr lang="en-GB" sz="1200"/>
              <a:t>ACTION</a:t>
            </a:r>
            <a:endParaRPr sz="1200"/>
          </a:p>
          <a:p>
            <a:pPr marL="0" lvl="0" indent="0" algn="l" rtl="0">
              <a:lnSpc>
                <a:spcPct val="125000"/>
              </a:lnSpc>
              <a:spcBef>
                <a:spcPts val="0"/>
              </a:spcBef>
              <a:spcAft>
                <a:spcPts val="0"/>
              </a:spcAft>
              <a:buSzPts val="1600"/>
              <a:buFont typeface="Avenir"/>
              <a:buNone/>
            </a:pPr>
            <a:r>
              <a:rPr lang="en-GB" sz="1200"/>
              <a:t>Breathing exercise: In for 4, hold for 4, out for 8. Longer outbreath is the key for switching on the parasympathetic nervous system.</a:t>
            </a:r>
            <a:endParaRPr sz="1200"/>
          </a:p>
          <a:p>
            <a:pPr marL="0" lvl="0" indent="0" algn="l" rtl="0">
              <a:lnSpc>
                <a:spcPct val="125000"/>
              </a:lnSpc>
              <a:spcBef>
                <a:spcPts val="0"/>
              </a:spcBef>
              <a:spcAft>
                <a:spcPts val="0"/>
              </a:spcAft>
              <a:buSzPts val="1600"/>
              <a:buFont typeface="Avenir"/>
              <a:buNone/>
            </a:pPr>
            <a:endParaRPr sz="1200"/>
          </a:p>
          <a:p>
            <a:pPr marL="0" lvl="0" indent="0" algn="l" rtl="0">
              <a:lnSpc>
                <a:spcPct val="125000"/>
              </a:lnSpc>
              <a:spcBef>
                <a:spcPts val="0"/>
              </a:spcBef>
              <a:spcAft>
                <a:spcPts val="0"/>
              </a:spcAft>
              <a:buSzPts val="1600"/>
              <a:buFont typeface="Avenir"/>
              <a:buNone/>
            </a:pPr>
            <a:r>
              <a:rPr lang="en-GB" sz="1200"/>
              <a:t>*Anyone with heart conditions don’t hold the breath</a:t>
            </a:r>
            <a:endParaRPr sz="1200"/>
          </a:p>
          <a:p>
            <a:pPr marL="0" lvl="0" indent="0" algn="l" rtl="0">
              <a:lnSpc>
                <a:spcPct val="125000"/>
              </a:lnSpc>
              <a:spcBef>
                <a:spcPts val="0"/>
              </a:spcBef>
              <a:spcAft>
                <a:spcPts val="0"/>
              </a:spcAft>
              <a:buSzPts val="1600"/>
              <a:buFont typeface="Avenir"/>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SzPts val="1600"/>
              <a:buFont typeface="Avenir"/>
              <a:buNone/>
            </a:pPr>
            <a:r>
              <a:rPr lang="en-GB" sz="1200"/>
              <a:t>10 minutes (100 minutes)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#3 Permission slips – reference Brene Brown</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We often put really high expectations on ourselves. We tell ourselves we ‘should’ be doing X or we aren’t good enough at Y. This strategy is a great gremlin taming strategy, it is a great tool for giving ourselves a break, for allowing ourselves to be more vulnerable and authentic in a situation, to not try to deny ourselves our fallibility. </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Facilitator give examples.</a:t>
            </a:r>
            <a:endParaRPr sz="1200"/>
          </a:p>
          <a:p>
            <a:pPr marL="0" lvl="0" indent="0" algn="l" rtl="0">
              <a:lnSpc>
                <a:spcPct val="125000"/>
              </a:lnSpc>
              <a:spcBef>
                <a:spcPts val="0"/>
              </a:spcBef>
              <a:spcAft>
                <a:spcPts val="0"/>
              </a:spcAft>
              <a:buSzPts val="1400"/>
              <a:buNone/>
            </a:pPr>
            <a:r>
              <a:rPr lang="en-GB" sz="1200"/>
              <a:t>Practical - take a lunch break / mindful walk / rest / make some nourishing food</a:t>
            </a:r>
            <a:endParaRPr sz="1200"/>
          </a:p>
          <a:p>
            <a:pPr marL="0" lvl="0" indent="0" algn="l" rtl="0">
              <a:lnSpc>
                <a:spcPct val="125000"/>
              </a:lnSpc>
              <a:spcBef>
                <a:spcPts val="0"/>
              </a:spcBef>
              <a:spcAft>
                <a:spcPts val="0"/>
              </a:spcAft>
              <a:buSzPts val="1400"/>
              <a:buNone/>
            </a:pPr>
            <a:r>
              <a:rPr lang="en-GB" sz="1200"/>
              <a:t>Emotional - say no / not to have all the answers / push back / feel overwhelmed in this moment</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Write yourself a permission slip – share if you want to someone next to you.</a:t>
            </a:r>
            <a:endParaRPr sz="1200"/>
          </a:p>
          <a:p>
            <a:pPr marL="0" lvl="0" indent="0" algn="l" rtl="0">
              <a:lnSpc>
                <a:spcPct val="125000"/>
              </a:lnSpc>
              <a:spcBef>
                <a:spcPts val="0"/>
              </a:spcBef>
              <a:spcAft>
                <a:spcPts val="0"/>
              </a:spcAft>
              <a:buSzPts val="1400"/>
              <a:buNone/>
            </a:pPr>
            <a:r>
              <a:rPr lang="en-GB" sz="1200"/>
              <a:t>If you write it and share it, you’re more likely to do it!</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SzPts val="1600"/>
              <a:buFont typeface="Avenir"/>
              <a:buNone/>
            </a:pPr>
            <a:r>
              <a:rPr lang="en-GB" sz="1200"/>
              <a:t>10 minutes (115 minutes) (This slide and the next)</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Clr>
                <a:schemeClr val="dk1"/>
              </a:buClr>
              <a:buSzPts val="1400"/>
              <a:buFont typeface="Arial"/>
              <a:buNone/>
            </a:pPr>
            <a:r>
              <a:rPr lang="en-GB" sz="1100">
                <a:solidFill>
                  <a:schemeClr val="dk1"/>
                </a:solidFill>
              </a:rPr>
              <a:t>#4 Self-compassion | Connected loving presence</a:t>
            </a:r>
            <a:endParaRPr sz="1100" b="1">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100">
              <a:solidFill>
                <a:schemeClr val="dk1"/>
              </a:solidFill>
            </a:endParaRPr>
          </a:p>
          <a:p>
            <a:pPr marL="0" lvl="0" indent="0" algn="l" rtl="0">
              <a:lnSpc>
                <a:spcPct val="125000"/>
              </a:lnSpc>
              <a:spcBef>
                <a:spcPts val="0"/>
              </a:spcBef>
              <a:spcAft>
                <a:spcPts val="0"/>
              </a:spcAft>
              <a:buClr>
                <a:schemeClr val="dk1"/>
              </a:buClr>
              <a:buSzPts val="1600"/>
              <a:buFont typeface="Avenir"/>
              <a:buNone/>
            </a:pPr>
            <a:r>
              <a:rPr lang="en-GB" sz="1100">
                <a:solidFill>
                  <a:schemeClr val="dk1"/>
                </a:solidFill>
              </a:rPr>
              <a:t>In times of change/ BANI times we need to be kind to ourselves. If you imagine you are navigating the storm, it is a whole lot easier to be with whatever comes up if we are being kind to ourselves on the inside. </a:t>
            </a:r>
            <a:endParaRPr sz="1100">
              <a:solidFill>
                <a:schemeClr val="dk1"/>
              </a:solidFill>
            </a:endParaRPr>
          </a:p>
          <a:p>
            <a:pPr marL="0" lvl="0" indent="0" algn="l" rtl="0">
              <a:lnSpc>
                <a:spcPct val="125000"/>
              </a:lnSpc>
              <a:spcBef>
                <a:spcPts val="0"/>
              </a:spcBef>
              <a:spcAft>
                <a:spcPts val="0"/>
              </a:spcAft>
              <a:buClr>
                <a:schemeClr val="dk1"/>
              </a:buClr>
              <a:buSzPts val="1600"/>
              <a:buFont typeface="Avenir"/>
              <a:buNone/>
            </a:pPr>
            <a:endParaRPr sz="1100">
              <a:solidFill>
                <a:schemeClr val="dk1"/>
              </a:solidFill>
            </a:endParaRPr>
          </a:p>
          <a:p>
            <a:pPr marL="0" lvl="0" indent="0" algn="l" rtl="0">
              <a:lnSpc>
                <a:spcPct val="125000"/>
              </a:lnSpc>
              <a:spcBef>
                <a:spcPts val="0"/>
              </a:spcBef>
              <a:spcAft>
                <a:spcPts val="0"/>
              </a:spcAft>
              <a:buClr>
                <a:schemeClr val="dk1"/>
              </a:buClr>
              <a:buSzPts val="1600"/>
              <a:buFont typeface="Avenir"/>
              <a:buNone/>
            </a:pPr>
            <a:r>
              <a:rPr lang="en-GB" sz="1100">
                <a:solidFill>
                  <a:schemeClr val="dk1"/>
                </a:solidFill>
              </a:rPr>
              <a:t>This can take time, as for many of us our gremlins/inner critics have taken the driving seat, but if we can build a self compassion practice instead those challenges become so much easier to navigate, or even grow into.</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Dr Kristin Neff has some amazing resources. (Facilitator to go to next slide for Self compassion break)</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94bc6c89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g3594bc6c89a_0_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ACTION</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Facilitator go through self-compassion break and if there’s time, talking to yourself as you would your own best friend.</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Self-compassion break – take them through it (https://self-compassion.org/category/exercises/). Take them through it. </a:t>
            </a:r>
            <a:endParaRPr sz="1200">
              <a:solidFill>
                <a:schemeClr val="dk1"/>
              </a:solidFill>
            </a:endParaRPr>
          </a:p>
          <a:p>
            <a:pPr marL="457200" lvl="0" indent="-304800" algn="l" rtl="0">
              <a:lnSpc>
                <a:spcPct val="125000"/>
              </a:lnSpc>
              <a:spcBef>
                <a:spcPts val="0"/>
              </a:spcBef>
              <a:spcAft>
                <a:spcPts val="0"/>
              </a:spcAft>
              <a:buClr>
                <a:schemeClr val="dk1"/>
              </a:buClr>
              <a:buSzPts val="1200"/>
              <a:buChar char="-"/>
            </a:pPr>
            <a:r>
              <a:rPr lang="en-GB" sz="1200">
                <a:solidFill>
                  <a:schemeClr val="dk1"/>
                </a:solidFill>
              </a:rPr>
              <a:t>This thing I’m trying to do/experiencing is really hard</a:t>
            </a:r>
            <a:endParaRPr sz="1200">
              <a:solidFill>
                <a:schemeClr val="dk1"/>
              </a:solidFill>
            </a:endParaRPr>
          </a:p>
          <a:p>
            <a:pPr marL="457200" lvl="0" indent="-304800" algn="l" rtl="0">
              <a:lnSpc>
                <a:spcPct val="125000"/>
              </a:lnSpc>
              <a:spcBef>
                <a:spcPts val="0"/>
              </a:spcBef>
              <a:spcAft>
                <a:spcPts val="0"/>
              </a:spcAft>
              <a:buClr>
                <a:schemeClr val="dk1"/>
              </a:buClr>
              <a:buSzPts val="1200"/>
              <a:buChar char="-"/>
            </a:pPr>
            <a:r>
              <a:rPr lang="en-GB" sz="1200">
                <a:solidFill>
                  <a:schemeClr val="dk1"/>
                </a:solidFill>
              </a:rPr>
              <a:t>Common humanity - someone else in the world feels the same right now, not alone in this</a:t>
            </a:r>
            <a:endParaRPr sz="1200">
              <a:solidFill>
                <a:schemeClr val="dk1"/>
              </a:solidFill>
            </a:endParaRPr>
          </a:p>
          <a:p>
            <a:pPr marL="457200" lvl="0" indent="-304800" algn="l" rtl="0">
              <a:lnSpc>
                <a:spcPct val="125000"/>
              </a:lnSpc>
              <a:spcBef>
                <a:spcPts val="0"/>
              </a:spcBef>
              <a:spcAft>
                <a:spcPts val="0"/>
              </a:spcAft>
              <a:buClr>
                <a:schemeClr val="dk1"/>
              </a:buClr>
              <a:buSzPts val="1200"/>
              <a:buChar char="-"/>
            </a:pPr>
            <a:r>
              <a:rPr lang="en-GB" sz="1200">
                <a:solidFill>
                  <a:schemeClr val="dk1"/>
                </a:solidFill>
              </a:rPr>
              <a:t>soothing touch and compassionate words - don’t need to know all the answers, can say no, not all my responsibility</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Changes physiology, calms nervous system. Simple reminder, pause, breathe</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How can they remind themselves of this through the day. It’s easy to do it when they’re busy. Walking from meeting to meeting?</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If time - how would you talk to your best friend. (From Self compassion website) https://self-compassion.org/exercises/exercise-1-how-would-you-treat-a-friend/</a:t>
            </a:r>
            <a:endParaRPr sz="1200">
              <a:solidFill>
                <a:schemeClr val="dk1"/>
              </a:solidFill>
            </a:endParaRPr>
          </a:p>
          <a:p>
            <a:pPr marL="0" lvl="0" indent="0" algn="l" rtl="0">
              <a:lnSpc>
                <a:spcPct val="125000"/>
              </a:lnSpc>
              <a:spcBef>
                <a:spcPts val="0"/>
              </a:spcBef>
              <a:spcAft>
                <a:spcPts val="0"/>
              </a:spcAft>
              <a:buSzPts val="1400"/>
              <a:buNone/>
            </a:pPr>
            <a:endParaRPr sz="11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SzPts val="1600"/>
              <a:buFont typeface="Avenir"/>
              <a:buNone/>
            </a:pPr>
            <a:r>
              <a:rPr lang="en-GB" sz="1200"/>
              <a:t>5 minutes (120 minutes)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#5 Gratitude</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The fifth tool in the toolbox is gratitude, what is there to be grateful for in this situation? What can you be grateful about what opens up during change? What can you be grateful about re how you have shown up in this situation? What is there to celebrate in the org?</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Beware the gremlin that says we “should” be grateful - that’s sabotage.</a:t>
            </a:r>
            <a:endParaRPr sz="1200"/>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 </a:t>
            </a:r>
            <a:endParaRPr sz="1200"/>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Our brains can’t catastrophise or worry about situations at the same time as being grateful – it isn’t possible (Ruby Wax says this). So gratitude works two fold, </a:t>
            </a:r>
            <a:endParaRPr sz="1200">
              <a:solidFill>
                <a:srgbClr val="000000"/>
              </a:solidFill>
              <a:latin typeface="Avenir"/>
              <a:ea typeface="Avenir"/>
              <a:cs typeface="Avenir"/>
              <a:sym typeface="Avenir"/>
            </a:endParaRPr>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1. it helps us to feel abundant to feel grateful for stuff and </a:t>
            </a:r>
            <a:endParaRPr sz="1200">
              <a:solidFill>
                <a:srgbClr val="000000"/>
              </a:solidFill>
              <a:latin typeface="Avenir"/>
              <a:ea typeface="Avenir"/>
              <a:cs typeface="Avenir"/>
              <a:sym typeface="Avenir"/>
            </a:endParaRPr>
          </a:p>
          <a:p>
            <a:pPr marL="0" lvl="0" indent="0" algn="l" rtl="0">
              <a:lnSpc>
                <a:spcPct val="125000"/>
              </a:lnSpc>
              <a:spcBef>
                <a:spcPts val="0"/>
              </a:spcBef>
              <a:spcAft>
                <a:spcPts val="0"/>
              </a:spcAft>
              <a:buSzPts val="1400"/>
              <a:buNone/>
            </a:pPr>
            <a:r>
              <a:rPr lang="en-GB" sz="1200">
                <a:solidFill>
                  <a:srgbClr val="000000"/>
                </a:solidFill>
                <a:latin typeface="Avenir"/>
                <a:ea typeface="Avenir"/>
                <a:cs typeface="Avenir"/>
                <a:sym typeface="Avenir"/>
              </a:rPr>
              <a:t>2. it pulls us away from our negative thoughts</a:t>
            </a:r>
            <a:r>
              <a:rPr lang="en-GB" sz="1200"/>
              <a:t>, by bringing us into the present moment</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Write down 10 things you’re grateful for, and then share in small groups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Liz Gilbert recommends the gratitude jar. Build them up and then pour them all out and have a good grateful read!</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b72535091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g35b72535091_1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17 minutes (slides 16, 17 and 18) (136 minutes)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#6 Establishing your boundaries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Boundaries are super powerful when it comes to self-care. When you’re navigating challenging work it is important to be clear with yourself and others what you will say yes to and what you will say no to. </a:t>
            </a:r>
            <a:endParaRPr sz="1200"/>
          </a:p>
          <a:p>
            <a:pPr marL="0" lvl="0" indent="0" algn="l" rtl="0">
              <a:lnSpc>
                <a:spcPct val="125000"/>
              </a:lnSpc>
              <a:spcBef>
                <a:spcPts val="0"/>
              </a:spcBef>
              <a:spcAft>
                <a:spcPts val="0"/>
              </a:spcAft>
              <a:buSzPts val="1400"/>
              <a:buNone/>
            </a:pPr>
            <a:endParaRPr sz="1200"/>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5 minutes</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Firstly let’s think about the fact that having boundaries is massively important. </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For some of us, our inner gremlins have us believe we don’t have the right to put boundaries in place. </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But when we put boundaries in place we step into our leadership. We are ‘full’ human beings and others therefore know where we stand, and can make their own choices about how they respond to us.</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Brené Brown says when people have got strong boundaries, and are powerful enough to say no to things, you know that when they say yes, and they agree with you they really mean it. </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Strong boundaries allow us to work in ways that support our wellbeing, strengthen our relationships and give us more space, time and capacity to continue doing the work we want to do. </a:t>
            </a: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endParaRPr sz="1200">
              <a:solidFill>
                <a:schemeClr val="dk1"/>
              </a:solidFill>
            </a:endParaRPr>
          </a:p>
          <a:p>
            <a:pPr marL="0" lvl="0" indent="0" algn="l" rtl="0">
              <a:lnSpc>
                <a:spcPct val="100000"/>
              </a:lnSpc>
              <a:spcBef>
                <a:spcPts val="0"/>
              </a:spcBef>
              <a:spcAft>
                <a:spcPts val="0"/>
              </a:spcAft>
              <a:buClr>
                <a:schemeClr val="dk1"/>
              </a:buClr>
              <a:buSzPts val="1600"/>
              <a:buFont typeface="Avenir"/>
              <a:buNone/>
            </a:pPr>
            <a:r>
              <a:rPr lang="en-GB" sz="1200">
                <a:solidFill>
                  <a:schemeClr val="dk1"/>
                </a:solidFill>
              </a:rPr>
              <a:t>Important to recognise here that boundaries can sometimes feel like a privilege - not everyone who is a victim of a particular oppression can put in healthy boundaries. However, if we continuously say ‘yes’ to everything in our work, we may ultimately be doing ourselves, and others, a lot of harm - see quote from next slide. </a:t>
            </a:r>
            <a:endParaRPr sz="1200">
              <a:solidFill>
                <a:schemeClr val="dk1"/>
              </a:solidFill>
            </a:endParaRPr>
          </a:p>
          <a:p>
            <a:pPr marL="0" lvl="0" indent="0" algn="l" rtl="0">
              <a:lnSpc>
                <a:spcPct val="125000"/>
              </a:lnSpc>
              <a:spcBef>
                <a:spcPts val="0"/>
              </a:spcBef>
              <a:spcAft>
                <a:spcPts val="0"/>
              </a:spcAft>
              <a:buSzPts val="1400"/>
              <a:buNone/>
            </a:pP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0ff88b52b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20ff88b52be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3200"/>
              <a:buFont typeface="Avenir"/>
              <a:buNone/>
            </a:pPr>
            <a:r>
              <a:rPr lang="en-GB" sz="1200">
                <a:solidFill>
                  <a:schemeClr val="dk1"/>
                </a:solidFill>
              </a:rPr>
              <a:t>5 minutes</a:t>
            </a:r>
            <a:endParaRPr sz="1200">
              <a:solidFill>
                <a:schemeClr val="dk1"/>
              </a:solidFill>
            </a:endParaRPr>
          </a:p>
          <a:p>
            <a:pPr marL="0" lvl="0" indent="0" algn="l" rtl="0">
              <a:lnSpc>
                <a:spcPct val="125000"/>
              </a:lnSpc>
              <a:spcBef>
                <a:spcPts val="0"/>
              </a:spcBef>
              <a:spcAft>
                <a:spcPts val="0"/>
              </a:spcAft>
              <a:buClr>
                <a:schemeClr val="dk1"/>
              </a:buClr>
              <a:buSzPts val="3200"/>
              <a:buFont typeface="Avenir"/>
              <a:buNone/>
            </a:pP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Introduce self and Bird (Bird is an organisation working on resilience in the beyond profit sector. We work with staff in charities, public sector orgs and social enterprises to build resilience in both workshops and via 1:1 coaching). </a:t>
            </a:r>
            <a:endParaRPr sz="1200">
              <a:solidFill>
                <a:schemeClr val="dk1"/>
              </a:solidFill>
            </a:endParaRPr>
          </a:p>
          <a:p>
            <a:pPr marL="457200" lvl="0" indent="-254000" algn="l" rtl="0">
              <a:lnSpc>
                <a:spcPct val="125000"/>
              </a:lnSpc>
              <a:spcBef>
                <a:spcPts val="0"/>
              </a:spcBef>
              <a:spcAft>
                <a:spcPts val="0"/>
              </a:spcAft>
              <a:buClr>
                <a:schemeClr val="dk1"/>
              </a:buClr>
              <a:buSzPts val="3200"/>
              <a:buFont typeface="Avenir"/>
              <a:buNone/>
            </a:pP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Take this time for you, park your to-do list and focus on yourself</a:t>
            </a:r>
            <a:endParaRPr sz="1200">
              <a:solidFill>
                <a:schemeClr val="dk1"/>
              </a:solidFill>
            </a:endParaRPr>
          </a:p>
          <a:p>
            <a:pPr marL="457200" lvl="0" indent="-304800" algn="l" rtl="0">
              <a:lnSpc>
                <a:spcPct val="125000"/>
              </a:lnSpc>
              <a:spcBef>
                <a:spcPts val="0"/>
              </a:spcBef>
              <a:spcAft>
                <a:spcPts val="0"/>
              </a:spcAft>
              <a:buClr>
                <a:schemeClr val="dk1"/>
              </a:buClr>
              <a:buSzPts val="1200"/>
              <a:buChar char="-"/>
            </a:pPr>
            <a:r>
              <a:rPr lang="en-GB" sz="1200">
                <a:solidFill>
                  <a:schemeClr val="dk1"/>
                </a:solidFill>
              </a:rPr>
              <a:t>If you need to step back and get a cup of tea/break, please do what you need</a:t>
            </a: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Hold confidentiality</a:t>
            </a: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Do get involved in sharing but only as much as you want to</a:t>
            </a: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There will be small group discussions</a:t>
            </a:r>
            <a:endParaRPr sz="1200">
              <a:solidFill>
                <a:schemeClr val="dk1"/>
              </a:solidFill>
            </a:endParaRPr>
          </a:p>
          <a:p>
            <a:pPr marL="457200" lvl="0" indent="-304800" algn="l" rtl="0">
              <a:lnSpc>
                <a:spcPct val="125000"/>
              </a:lnSpc>
              <a:spcBef>
                <a:spcPts val="0"/>
              </a:spcBef>
              <a:spcAft>
                <a:spcPts val="0"/>
              </a:spcAft>
              <a:buClr>
                <a:schemeClr val="dk1"/>
              </a:buClr>
              <a:buSzPts val="1200"/>
              <a:buChar char="-"/>
            </a:pPr>
            <a:r>
              <a:rPr lang="en-GB" sz="1200">
                <a:solidFill>
                  <a:schemeClr val="dk1"/>
                </a:solidFill>
              </a:rPr>
              <a:t>Session brings opportunity to reflect, so take care of yourself</a:t>
            </a: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We will have a comfort break</a:t>
            </a:r>
            <a:endParaRPr sz="1200">
              <a:solidFill>
                <a:schemeClr val="dk1"/>
              </a:solidFill>
            </a:endParaRPr>
          </a:p>
          <a:p>
            <a:pPr marL="457200" lvl="0" indent="-304800" algn="l" rtl="0">
              <a:lnSpc>
                <a:spcPct val="125000"/>
              </a:lnSpc>
              <a:spcBef>
                <a:spcPts val="0"/>
              </a:spcBef>
              <a:spcAft>
                <a:spcPts val="0"/>
              </a:spcAft>
              <a:buClr>
                <a:schemeClr val="dk1"/>
              </a:buClr>
              <a:buSzPts val="1200"/>
              <a:buFont typeface="Avenir"/>
              <a:buChar char="-"/>
            </a:pPr>
            <a:r>
              <a:rPr lang="en-GB" sz="1200">
                <a:solidFill>
                  <a:schemeClr val="dk1"/>
                </a:solidFill>
              </a:rPr>
              <a:t>You’ll get a summary of the key points – don’t need to take notes but feel free to do so if that is useful</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b72535091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g35b72535091_1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venir"/>
              <a:buNone/>
            </a:pPr>
            <a:r>
              <a:rPr lang="en-GB" sz="1200" b="1">
                <a:solidFill>
                  <a:schemeClr val="dk1"/>
                </a:solidFill>
              </a:rPr>
              <a:t>Any comments/thoughts? Invite people to share where they find obstacles in putting boundaries in place. </a:t>
            </a:r>
            <a:endParaRPr sz="1200"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b72535091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g35b72535091_1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10 minutes pairs work, 2 minutes sharing</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This process is an opportunity to think about your w</a:t>
            </a:r>
            <a:r>
              <a:rPr lang="en-GB" sz="1200">
                <a:solidFill>
                  <a:schemeClr val="dk1"/>
                </a:solidFill>
              </a:rPr>
              <a:t>ork (and life) and identify areas you’d like to put a stronger boundary in place. </a:t>
            </a:r>
            <a:endParaRPr sz="1200">
              <a:solidFill>
                <a:schemeClr val="dk1"/>
              </a:solidFill>
            </a:endParaRPr>
          </a:p>
          <a:p>
            <a:pPr marL="0" lvl="0" indent="0" algn="l" rtl="0">
              <a:lnSpc>
                <a:spcPct val="125000"/>
              </a:lnSpc>
              <a:spcBef>
                <a:spcPts val="0"/>
              </a:spcBef>
              <a:spcAft>
                <a:spcPts val="0"/>
              </a:spcAft>
              <a:buSzPts val="1400"/>
              <a:buNone/>
            </a:pP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First of all just think about the topic/area you’d like to put a boundary in place. Ie I’d like to have more time. I’d like to have less thoughts about my work in social time. I’d like to feel lighter day to day.</a:t>
            </a:r>
            <a:endParaRPr sz="1200">
              <a:solidFill>
                <a:schemeClr val="dk1"/>
              </a:solidFill>
            </a:endParaRPr>
          </a:p>
          <a:p>
            <a:pPr marL="0" lvl="0" indent="0" algn="l" rtl="0">
              <a:lnSpc>
                <a:spcPct val="125000"/>
              </a:lnSpc>
              <a:spcBef>
                <a:spcPts val="0"/>
              </a:spcBef>
              <a:spcAft>
                <a:spcPts val="0"/>
              </a:spcAft>
              <a:buSzPts val="1400"/>
              <a:buNone/>
            </a:pP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Secondly, identify what you need to say yes to and what you need to say no to in order to honour that need. Eg:</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Time</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Saying yes to giving myself a lunch break</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Saying no to looking at emails outside of work hours</a:t>
            </a:r>
            <a:endParaRPr sz="1200">
              <a:solidFill>
                <a:schemeClr val="dk1"/>
              </a:solidFill>
            </a:endParaRPr>
          </a:p>
          <a:p>
            <a:pPr marL="0" lvl="0" indent="0" algn="l" rtl="0">
              <a:lnSpc>
                <a:spcPct val="125000"/>
              </a:lnSpc>
              <a:spcBef>
                <a:spcPts val="0"/>
              </a:spcBef>
              <a:spcAft>
                <a:spcPts val="0"/>
              </a:spcAft>
              <a:buSzPts val="1400"/>
              <a:buNone/>
            </a:pP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Having less work thoughts after hours</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Saying yes to being fully present with family/friends when I’m with them</a:t>
            </a:r>
            <a:endParaRPr sz="1200">
              <a:solidFill>
                <a:schemeClr val="dk1"/>
              </a:solidFill>
            </a:endParaRPr>
          </a:p>
          <a:p>
            <a:pPr marL="0" lvl="0" indent="0" algn="l" rtl="0">
              <a:lnSpc>
                <a:spcPct val="125000"/>
              </a:lnSpc>
              <a:spcBef>
                <a:spcPts val="0"/>
              </a:spcBef>
              <a:spcAft>
                <a:spcPts val="0"/>
              </a:spcAft>
              <a:buSzPts val="1400"/>
              <a:buNone/>
            </a:pPr>
            <a:r>
              <a:rPr lang="en-GB" sz="1200">
                <a:solidFill>
                  <a:schemeClr val="dk1"/>
                </a:solidFill>
              </a:rPr>
              <a:t>Saying no to ‘shop talk’ or work-related conversations with family and friends</a:t>
            </a:r>
            <a:endParaRPr sz="1200">
              <a:solidFill>
                <a:schemeClr val="dk1"/>
              </a:solidFill>
            </a:endParaRPr>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Feeling lighter</a:t>
            </a:r>
            <a:endParaRPr sz="1200"/>
          </a:p>
          <a:p>
            <a:pPr marL="0" lvl="0" indent="0" algn="l" rtl="0">
              <a:lnSpc>
                <a:spcPct val="125000"/>
              </a:lnSpc>
              <a:spcBef>
                <a:spcPts val="0"/>
              </a:spcBef>
              <a:spcAft>
                <a:spcPts val="0"/>
              </a:spcAft>
              <a:buSzPts val="1400"/>
              <a:buNone/>
            </a:pPr>
            <a:r>
              <a:rPr lang="en-GB" sz="1200"/>
              <a:t>Saying yes to finding comedy sketches on YouTube at lunch</a:t>
            </a:r>
            <a:endParaRPr sz="1200"/>
          </a:p>
          <a:p>
            <a:pPr marL="0" lvl="0" indent="0" algn="l" rtl="0">
              <a:lnSpc>
                <a:spcPct val="125000"/>
              </a:lnSpc>
              <a:spcBef>
                <a:spcPts val="0"/>
              </a:spcBef>
              <a:spcAft>
                <a:spcPts val="0"/>
              </a:spcAft>
              <a:buSzPts val="1400"/>
              <a:buNone/>
            </a:pPr>
            <a:r>
              <a:rPr lang="en-GB" sz="1200"/>
              <a:t>Saying no to watching or reading a lot of news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So in small groups I’d like you to share what boundaries you want to put in place and then name to your colleagues what you are saying yes to and what you are saying no to around them.</a:t>
            </a:r>
            <a:endParaRP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4" name="Google Shape;28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10 minutes (146 minutes)</a:t>
            </a:r>
            <a:endParaRPr sz="1200"/>
          </a:p>
          <a:p>
            <a:pPr marL="0" lvl="0" indent="0" algn="l" rtl="0">
              <a:lnSpc>
                <a:spcPct val="125000"/>
              </a:lnSpc>
              <a:spcBef>
                <a:spcPts val="0"/>
              </a:spcBef>
              <a:spcAft>
                <a:spcPts val="0"/>
              </a:spcAft>
              <a:buSzPts val="1400"/>
              <a:buNone/>
            </a:pPr>
            <a:endParaRPr sz="1200"/>
          </a:p>
          <a:p>
            <a:pPr marL="285750" marR="0" lvl="0" indent="-260350" algn="l" rtl="0">
              <a:lnSpc>
                <a:spcPct val="125000"/>
              </a:lnSpc>
              <a:spcBef>
                <a:spcPts val="0"/>
              </a:spcBef>
              <a:spcAft>
                <a:spcPts val="0"/>
              </a:spcAft>
              <a:buSzPts val="1200"/>
              <a:buFont typeface="Avenir"/>
              <a:buChar char="-"/>
            </a:pPr>
            <a:r>
              <a:rPr lang="en-GB" sz="1200"/>
              <a:t>This would just be a ’nice’ presentation unless you actually commit to working on something moving forward. Our request is that you pick something to work on, and then find ways to remind yourself to do that. </a:t>
            </a:r>
            <a:endParaRPr sz="1200"/>
          </a:p>
          <a:p>
            <a:pPr marL="285750" marR="0" lvl="0" indent="-184150" algn="l" rtl="0">
              <a:lnSpc>
                <a:spcPct val="125000"/>
              </a:lnSpc>
              <a:spcBef>
                <a:spcPts val="0"/>
              </a:spcBef>
              <a:spcAft>
                <a:spcPts val="0"/>
              </a:spcAft>
              <a:buSzPts val="1600"/>
              <a:buFont typeface="Avenir"/>
              <a:buNone/>
            </a:pPr>
            <a:endParaRPr sz="1200">
              <a:solidFill>
                <a:srgbClr val="000000"/>
              </a:solidFill>
            </a:endParaRPr>
          </a:p>
          <a:p>
            <a:pPr marL="285750" marR="0" lvl="0" indent="-260350" algn="l" rtl="0">
              <a:lnSpc>
                <a:spcPct val="125000"/>
              </a:lnSpc>
              <a:spcBef>
                <a:spcPts val="0"/>
              </a:spcBef>
              <a:spcAft>
                <a:spcPts val="0"/>
              </a:spcAft>
              <a:buClr>
                <a:srgbClr val="000000"/>
              </a:buClr>
              <a:buSzPts val="1200"/>
              <a:buFont typeface="Avenir"/>
              <a:buChar char="-"/>
            </a:pPr>
            <a:r>
              <a:rPr lang="en-GB" sz="1200">
                <a:solidFill>
                  <a:srgbClr val="000000"/>
                </a:solidFill>
              </a:rPr>
              <a:t>Another way to remember your self care is to find ways (anchors) to remind yourself to do it. Post it notes, reminders on technology, arrangements with others (ie to go for a lunchtime walk with someone else) can be really helpful. </a:t>
            </a:r>
            <a:endParaRPr sz="1200"/>
          </a:p>
          <a:p>
            <a:pPr marL="285750" lvl="0" indent="-184150" algn="l" rtl="0">
              <a:lnSpc>
                <a:spcPct val="125000"/>
              </a:lnSpc>
              <a:spcBef>
                <a:spcPts val="0"/>
              </a:spcBef>
              <a:spcAft>
                <a:spcPts val="0"/>
              </a:spcAft>
              <a:buSzPts val="1600"/>
              <a:buFont typeface="Avenir"/>
              <a:buNone/>
            </a:pPr>
            <a:endParaRPr sz="1200"/>
          </a:p>
          <a:p>
            <a:pPr marL="285750" lvl="0" indent="-260350" algn="l" rtl="0">
              <a:lnSpc>
                <a:spcPct val="125000"/>
              </a:lnSpc>
              <a:spcBef>
                <a:spcPts val="0"/>
              </a:spcBef>
              <a:spcAft>
                <a:spcPts val="0"/>
              </a:spcAft>
              <a:buSzPts val="1200"/>
              <a:buFont typeface="Avenir"/>
              <a:buChar char="-"/>
            </a:pPr>
            <a:r>
              <a:rPr lang="en-GB" sz="1200"/>
              <a:t>Small groups. Discuss and share how and what you’re committing to. Group sharing in the chat box when back.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2 minutes (148 minutes)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Go through points</a:t>
            </a:r>
            <a:endParaRP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594bc6c89a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g3594bc6c89a_0_1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100"/>
              <a:t>2 minutes for questions! (150 minutes)</a:t>
            </a:r>
            <a:endParaRPr sz="1100"/>
          </a:p>
          <a:p>
            <a:pPr marL="0" lvl="0" indent="0" algn="l" rtl="0">
              <a:lnSpc>
                <a:spcPct val="125000"/>
              </a:lnSpc>
              <a:spcBef>
                <a:spcPts val="0"/>
              </a:spcBef>
              <a:spcAft>
                <a:spcPts val="0"/>
              </a:spcAft>
              <a:buClr>
                <a:schemeClr val="dk1"/>
              </a:buClr>
              <a:buSzPts val="1400"/>
              <a:buFont typeface="Arial"/>
              <a:buNone/>
            </a:pPr>
            <a:endParaRPr sz="1100"/>
          </a:p>
          <a:p>
            <a:pPr marL="0" lvl="0" indent="0" algn="l" rtl="0">
              <a:lnSpc>
                <a:spcPct val="125000"/>
              </a:lnSpc>
              <a:spcBef>
                <a:spcPts val="0"/>
              </a:spcBef>
              <a:spcAft>
                <a:spcPts val="0"/>
              </a:spcAft>
              <a:buSzPts val="1400"/>
              <a:buNone/>
            </a:pPr>
            <a:endParaRPr sz="1100"/>
          </a:p>
          <a:p>
            <a:pPr marL="0" lvl="0" indent="0" algn="l" rtl="0">
              <a:lnSpc>
                <a:spcPct val="125000"/>
              </a:lnSpc>
              <a:spcBef>
                <a:spcPts val="0"/>
              </a:spcBef>
              <a:spcAft>
                <a:spcPts val="0"/>
              </a:spcAft>
              <a:buSzPts val="1400"/>
              <a:buNone/>
            </a:pPr>
            <a:endParaRPr sz="1100">
              <a:solidFill>
                <a:srgbClr val="9900FF"/>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0ff88b52b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20ff88b52be_0_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5 minutes for any questions and requesting ppl to sign up to blog and also 5 minute leeway if you run out of time.</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Thank you </a:t>
            </a: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25000"/>
              </a:lnSpc>
              <a:spcBef>
                <a:spcPts val="0"/>
              </a:spcBef>
              <a:spcAft>
                <a:spcPts val="0"/>
              </a:spcAft>
              <a:buClr>
                <a:schemeClr val="dk1"/>
              </a:buClr>
              <a:buSzPts val="1400"/>
              <a:buFont typeface="Arial"/>
              <a:buNone/>
            </a:pPr>
            <a:r>
              <a:rPr lang="en-GB" sz="1200">
                <a:solidFill>
                  <a:schemeClr val="dk1"/>
                </a:solidFill>
              </a:rPr>
              <a:t>Sign up to the blog - the link is in the follow up email</a:t>
            </a: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ff88b52b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20ff88b52be_0_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solidFill>
                  <a:schemeClr val="dk1"/>
                </a:solidFill>
              </a:rPr>
              <a:t>3 minutes (8 minutes)</a:t>
            </a:r>
            <a:endParaRPr sz="1200">
              <a:solidFill>
                <a:schemeClr val="dk1"/>
              </a:solidFill>
            </a:endParaRPr>
          </a:p>
          <a:p>
            <a:pPr marL="457200" lvl="0" indent="-254000" algn="l" rtl="0">
              <a:lnSpc>
                <a:spcPct val="125000"/>
              </a:lnSpc>
              <a:spcBef>
                <a:spcPts val="0"/>
              </a:spcBef>
              <a:spcAft>
                <a:spcPts val="0"/>
              </a:spcAft>
              <a:buSzPts val="1400"/>
              <a:buNone/>
            </a:pPr>
            <a:endParaRPr sz="1200">
              <a:solidFill>
                <a:schemeClr val="dk1"/>
              </a:solidFill>
            </a:endParaRPr>
          </a:p>
          <a:p>
            <a:pPr marL="457200" lvl="0" indent="-330200" algn="l" rtl="0">
              <a:lnSpc>
                <a:spcPct val="125000"/>
              </a:lnSpc>
              <a:spcBef>
                <a:spcPts val="0"/>
              </a:spcBef>
              <a:spcAft>
                <a:spcPts val="0"/>
              </a:spcAft>
              <a:buClr>
                <a:schemeClr val="dk1"/>
              </a:buClr>
              <a:buSzPts val="1200"/>
              <a:buFont typeface="Avenir"/>
              <a:buChar char="-"/>
            </a:pPr>
            <a:r>
              <a:rPr lang="en-GB" sz="1200">
                <a:solidFill>
                  <a:schemeClr val="dk1"/>
                </a:solidFill>
              </a:rPr>
              <a:t>Read through points</a:t>
            </a:r>
            <a:endParaRPr sz="1200">
              <a:solidFill>
                <a:schemeClr val="dk1"/>
              </a:solidFill>
            </a:endParaRPr>
          </a:p>
          <a:p>
            <a:pPr marL="457200" lvl="0" indent="-330200" algn="l" rtl="0">
              <a:lnSpc>
                <a:spcPct val="125000"/>
              </a:lnSpc>
              <a:spcBef>
                <a:spcPts val="0"/>
              </a:spcBef>
              <a:spcAft>
                <a:spcPts val="0"/>
              </a:spcAft>
              <a:buClr>
                <a:schemeClr val="dk1"/>
              </a:buClr>
              <a:buSzPts val="1200"/>
              <a:buFont typeface="Avenir"/>
              <a:buChar char="-"/>
            </a:pPr>
            <a:r>
              <a:rPr lang="en-GB" sz="1200">
                <a:solidFill>
                  <a:schemeClr val="dk1"/>
                </a:solidFill>
              </a:rPr>
              <a:t>It’s going to be experiential with plenty of opportunity to try strategies and have discussions</a:t>
            </a:r>
            <a:endParaRPr sz="1200">
              <a:solidFill>
                <a:schemeClr val="dk1"/>
              </a:solidFill>
            </a:endParaRPr>
          </a:p>
          <a:p>
            <a:pPr marL="457200" lvl="0" indent="-330200" algn="l" rtl="0">
              <a:lnSpc>
                <a:spcPct val="125000"/>
              </a:lnSpc>
              <a:spcBef>
                <a:spcPts val="0"/>
              </a:spcBef>
              <a:spcAft>
                <a:spcPts val="0"/>
              </a:spcAft>
              <a:buClr>
                <a:schemeClr val="dk1"/>
              </a:buClr>
              <a:buSzPts val="1200"/>
              <a:buChar char="-"/>
            </a:pPr>
            <a:r>
              <a:rPr lang="en-GB" sz="1200">
                <a:solidFill>
                  <a:schemeClr val="dk1"/>
                </a:solidFill>
              </a:rPr>
              <a:t>I will try to address Qs as we go along as we may not get much time at the end</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t>10</a:t>
            </a:r>
            <a:r>
              <a:rPr lang="en-GB" sz="1200">
                <a:solidFill>
                  <a:srgbClr val="000000"/>
                </a:solidFill>
                <a:latin typeface="Avenir"/>
                <a:ea typeface="Avenir"/>
                <a:cs typeface="Avenir"/>
                <a:sym typeface="Avenir"/>
              </a:rPr>
              <a:t> minutes - WARM UP (18 minutes)</a:t>
            </a:r>
            <a:endParaRPr sz="1200"/>
          </a:p>
          <a:p>
            <a:pPr marL="0" lvl="0" indent="0" algn="l" rtl="0">
              <a:lnSpc>
                <a:spcPct val="100000"/>
              </a:lnSpc>
              <a:spcBef>
                <a:spcPts val="0"/>
              </a:spcBef>
              <a:spcAft>
                <a:spcPts val="0"/>
              </a:spcAft>
              <a:buClr>
                <a:schemeClr val="dk1"/>
              </a:buClr>
              <a:buSzPts val="1400"/>
              <a:buFont typeface="Arial"/>
              <a:buNone/>
            </a:pPr>
            <a:endParaRPr sz="1200">
              <a:solidFill>
                <a:schemeClr val="dk1"/>
              </a:solidFill>
            </a:endParaRPr>
          </a:p>
          <a:p>
            <a:pPr marL="0" lvl="0" indent="0" algn="l" rtl="0">
              <a:lnSpc>
                <a:spcPct val="100000"/>
              </a:lnSpc>
              <a:spcBef>
                <a:spcPts val="0"/>
              </a:spcBef>
              <a:spcAft>
                <a:spcPts val="0"/>
              </a:spcAft>
              <a:buSzPts val="1400"/>
              <a:buNone/>
            </a:pPr>
            <a:r>
              <a:rPr lang="en-GB" sz="1200">
                <a:solidFill>
                  <a:srgbClr val="000000"/>
                </a:solidFill>
                <a:latin typeface="Avenir"/>
                <a:ea typeface="Avenir"/>
                <a:cs typeface="Avenir"/>
                <a:sym typeface="Avenir"/>
              </a:rPr>
              <a:t>When we begin to look at resilience, it’s helpful first to take a broader view of what feels challenging or overwhelming.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Speak to person next to you, and then shout out from the group. W</a:t>
            </a:r>
            <a:r>
              <a:rPr lang="en-GB" sz="1200">
                <a:solidFill>
                  <a:srgbClr val="000000"/>
                </a:solidFill>
                <a:latin typeface="Avenir"/>
                <a:ea typeface="Avenir"/>
                <a:cs typeface="Avenir"/>
                <a:sym typeface="Avenir"/>
              </a:rPr>
              <a:t>hat feels </a:t>
            </a:r>
            <a:r>
              <a:rPr lang="en-GB" sz="1200"/>
              <a:t>challenging</a:t>
            </a:r>
            <a:r>
              <a:rPr lang="en-GB" sz="1200">
                <a:solidFill>
                  <a:srgbClr val="000000"/>
                </a:solidFill>
                <a:latin typeface="Avenir"/>
                <a:ea typeface="Avenir"/>
                <a:cs typeface="Avenir"/>
                <a:sym typeface="Avenir"/>
              </a:rPr>
              <a:t> about the world we live and work in?</a:t>
            </a:r>
            <a:endParaRPr sz="1200">
              <a:solidFill>
                <a:srgbClr val="000000"/>
              </a:solidFill>
              <a:latin typeface="Avenir"/>
              <a:ea typeface="Avenir"/>
              <a:cs typeface="Avenir"/>
              <a:sym typeface="Avenir"/>
            </a:endParaRPr>
          </a:p>
          <a:p>
            <a:pPr marL="0" lvl="0" indent="0" algn="l" rtl="0">
              <a:lnSpc>
                <a:spcPct val="100000"/>
              </a:lnSpc>
              <a:spcBef>
                <a:spcPts val="0"/>
              </a:spcBef>
              <a:spcAft>
                <a:spcPts val="0"/>
              </a:spcAft>
              <a:buSzPts val="1400"/>
              <a:buNone/>
            </a:pPr>
            <a:endParaRPr sz="1200"/>
          </a:p>
          <a:p>
            <a:pPr marL="0" lvl="0" indent="0" algn="l" rtl="0">
              <a:lnSpc>
                <a:spcPct val="115000"/>
              </a:lnSpc>
              <a:spcBef>
                <a:spcPts val="0"/>
              </a:spcBef>
              <a:spcAft>
                <a:spcPts val="0"/>
              </a:spcAft>
              <a:buSzPts val="1100"/>
              <a:buNone/>
            </a:pPr>
            <a:r>
              <a:rPr lang="en-GB" sz="1200"/>
              <a:t>From Andy at Citizens Advice Manchester (to reflect on and share if it doesn’t come up during the initial discussions)</a:t>
            </a:r>
            <a:endParaRPr sz="1200"/>
          </a:p>
          <a:p>
            <a:pPr marL="0" lvl="0" indent="0" algn="l" rtl="0">
              <a:lnSpc>
                <a:spcPct val="115000"/>
              </a:lnSpc>
              <a:spcBef>
                <a:spcPts val="0"/>
              </a:spcBef>
              <a:spcAft>
                <a:spcPts val="0"/>
              </a:spcAft>
              <a:buSzPts val="1100"/>
              <a:buNone/>
            </a:pPr>
            <a:endParaRPr sz="1200"/>
          </a:p>
          <a:p>
            <a:pPr marL="0" lvl="0" indent="0" algn="l" rtl="0">
              <a:lnSpc>
                <a:spcPct val="115000"/>
              </a:lnSpc>
              <a:spcBef>
                <a:spcPts val="0"/>
              </a:spcBef>
              <a:spcAft>
                <a:spcPts val="0"/>
              </a:spcAft>
              <a:buClr>
                <a:schemeClr val="dk1"/>
              </a:buClr>
              <a:buSzPts val="1100"/>
              <a:buFont typeface="Arial"/>
              <a:buNone/>
            </a:pPr>
            <a:r>
              <a:rPr lang="en-GB" sz="1200"/>
              <a:t>Challenges are internal and external</a:t>
            </a:r>
            <a:endParaRPr sz="1200"/>
          </a:p>
          <a:p>
            <a:pPr marL="457200" lvl="0" indent="-298450" algn="l" rtl="0">
              <a:lnSpc>
                <a:spcPct val="115000"/>
              </a:lnSpc>
              <a:spcBef>
                <a:spcPts val="1200"/>
              </a:spcBef>
              <a:spcAft>
                <a:spcPts val="0"/>
              </a:spcAft>
              <a:buClr>
                <a:schemeClr val="dk1"/>
              </a:buClr>
              <a:buSzPts val="1100"/>
              <a:buChar char="●"/>
            </a:pPr>
            <a:r>
              <a:rPr lang="en-GB" sz="1200"/>
              <a:t>funding</a:t>
            </a:r>
            <a:endParaRPr sz="1200"/>
          </a:p>
          <a:p>
            <a:pPr marL="457200" lvl="0" indent="-298450" algn="l" rtl="0">
              <a:lnSpc>
                <a:spcPct val="115000"/>
              </a:lnSpc>
              <a:spcBef>
                <a:spcPts val="0"/>
              </a:spcBef>
              <a:spcAft>
                <a:spcPts val="0"/>
              </a:spcAft>
              <a:buClr>
                <a:schemeClr val="dk1"/>
              </a:buClr>
              <a:buSzPts val="1100"/>
              <a:buChar char="●"/>
            </a:pPr>
            <a:r>
              <a:rPr lang="en-GB" sz="1200"/>
              <a:t>commissioner demands</a:t>
            </a:r>
            <a:endParaRPr sz="1200"/>
          </a:p>
          <a:p>
            <a:pPr marL="457200" lvl="0" indent="-298450" algn="l" rtl="0">
              <a:lnSpc>
                <a:spcPct val="115000"/>
              </a:lnSpc>
              <a:spcBef>
                <a:spcPts val="0"/>
              </a:spcBef>
              <a:spcAft>
                <a:spcPts val="0"/>
              </a:spcAft>
              <a:buClr>
                <a:schemeClr val="dk1"/>
              </a:buClr>
              <a:buSzPts val="1100"/>
              <a:buChar char="●"/>
            </a:pPr>
            <a:r>
              <a:rPr lang="en-GB" sz="1200"/>
              <a:t>restructuring to transform orgs and the network as a whole</a:t>
            </a:r>
            <a:endParaRPr sz="1200"/>
          </a:p>
          <a:p>
            <a:pPr marL="0" lvl="0" indent="0" algn="l" rtl="0">
              <a:lnSpc>
                <a:spcPct val="115000"/>
              </a:lnSpc>
              <a:spcBef>
                <a:spcPts val="1200"/>
              </a:spcBef>
              <a:spcAft>
                <a:spcPts val="0"/>
              </a:spcAft>
              <a:buClr>
                <a:schemeClr val="dk1"/>
              </a:buClr>
              <a:buSzPts val="1100"/>
              <a:buFont typeface="Arial"/>
              <a:buNone/>
            </a:pPr>
            <a:r>
              <a:rPr lang="en-GB" sz="1200"/>
              <a:t>Feels like a forcefield of pressures from different directions - see diagram.</a:t>
            </a:r>
            <a:endParaRPr sz="1200"/>
          </a:p>
          <a:p>
            <a:pPr marL="0" lvl="0" indent="0" algn="l" rtl="0">
              <a:lnSpc>
                <a:spcPct val="115000"/>
              </a:lnSpc>
              <a:spcBef>
                <a:spcPts val="0"/>
              </a:spcBef>
              <a:spcAft>
                <a:spcPts val="0"/>
              </a:spcAft>
              <a:buClr>
                <a:schemeClr val="dk1"/>
              </a:buClr>
              <a:buSzPts val="1100"/>
              <a:buFont typeface="Arial"/>
              <a:buNone/>
            </a:pPr>
            <a:r>
              <a:rPr lang="en-GB" sz="1200"/>
              <a:t>Managing staff teams is about</a:t>
            </a:r>
            <a:endParaRPr sz="1200"/>
          </a:p>
          <a:p>
            <a:pPr marL="457200" lvl="0" indent="-298450" algn="l" rtl="0">
              <a:lnSpc>
                <a:spcPct val="115000"/>
              </a:lnSpc>
              <a:spcBef>
                <a:spcPts val="1200"/>
              </a:spcBef>
              <a:spcAft>
                <a:spcPts val="0"/>
              </a:spcAft>
              <a:buClr>
                <a:schemeClr val="dk1"/>
              </a:buClr>
              <a:buSzPts val="1100"/>
              <a:buChar char="●"/>
            </a:pPr>
            <a:r>
              <a:rPr lang="en-GB" sz="1200"/>
              <a:t>delivering more for/with less</a:t>
            </a:r>
            <a:endParaRPr sz="1200"/>
          </a:p>
          <a:p>
            <a:pPr marL="457200" lvl="0" indent="-298450" algn="l" rtl="0">
              <a:lnSpc>
                <a:spcPct val="115000"/>
              </a:lnSpc>
              <a:spcBef>
                <a:spcPts val="0"/>
              </a:spcBef>
              <a:spcAft>
                <a:spcPts val="0"/>
              </a:spcAft>
              <a:buClr>
                <a:schemeClr val="dk1"/>
              </a:buClr>
              <a:buSzPts val="1100"/>
              <a:buChar char="●"/>
            </a:pPr>
            <a:r>
              <a:rPr lang="en-GB" sz="1200"/>
              <a:t>increasing client demands and challenges incl safeguarding, complex vulnerabilities, abuse and threats of suicide.</a:t>
            </a:r>
            <a:endParaRPr sz="1200">
              <a:solidFill>
                <a:srgbClr val="000000"/>
              </a:solidFill>
              <a:latin typeface="Avenir"/>
              <a:ea typeface="Avenir"/>
              <a:cs typeface="Avenir"/>
              <a:sym typeface="Avenir"/>
            </a:endParaRPr>
          </a:p>
          <a:p>
            <a:pPr marL="0" lvl="0" indent="0" algn="l" rtl="0">
              <a:lnSpc>
                <a:spcPct val="100000"/>
              </a:lnSpc>
              <a:spcBef>
                <a:spcPts val="1200"/>
              </a:spcBef>
              <a:spcAft>
                <a:spcPts val="0"/>
              </a:spcAft>
              <a:buSzPts val="1400"/>
              <a:buNone/>
            </a:pPr>
            <a:r>
              <a:rPr lang="en-GB" sz="1200">
                <a:solidFill>
                  <a:srgbClr val="000000"/>
                </a:solidFill>
                <a:latin typeface="Avenir"/>
                <a:ea typeface="Avenir"/>
                <a:cs typeface="Avenir"/>
                <a:sym typeface="Avenir"/>
              </a:rPr>
              <a:t>Facilitator to give a personal example if ne</a:t>
            </a:r>
            <a:r>
              <a:rPr lang="en-GB" sz="1200"/>
              <a:t>eded</a:t>
            </a:r>
            <a:endParaRPr sz="1200">
              <a:solidFill>
                <a:srgbClr val="000000"/>
              </a:solidFill>
              <a:latin typeface="Avenir"/>
              <a:ea typeface="Avenir"/>
              <a:cs typeface="Avenir"/>
              <a:sym typeface="Aveni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GB" sz="1200"/>
              <a:t>Any themes?</a:t>
            </a:r>
            <a:endParaRPr sz="1200"/>
          </a:p>
          <a:p>
            <a:pPr marL="0" lvl="0" indent="0" algn="l" rtl="0">
              <a:lnSpc>
                <a:spcPct val="100000"/>
              </a:lnSpc>
              <a:spcBef>
                <a:spcPts val="0"/>
              </a:spcBef>
              <a:spcAft>
                <a:spcPts val="0"/>
              </a:spcAft>
              <a:buSzPts val="1400"/>
              <a:buNone/>
            </a:pPr>
            <a:r>
              <a:rPr lang="en-GB" sz="1200"/>
              <a:t>It’s important to name these challenges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3200"/>
              <a:buFont typeface="Avenir"/>
              <a:buNone/>
            </a:pPr>
            <a:r>
              <a:rPr lang="en-GB" sz="1200"/>
              <a:t>12 minutes (30 minutes)</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To understand the new paradigm of resilience it’s helpful to first understand the meaning BANI. </a:t>
            </a:r>
            <a:endParaRPr sz="1200"/>
          </a:p>
          <a:p>
            <a:pPr marL="0" marR="0" lvl="0" indent="0" algn="l" rtl="0">
              <a:lnSpc>
                <a:spcPct val="100000"/>
              </a:lnSpc>
              <a:spcBef>
                <a:spcPts val="0"/>
              </a:spcBef>
              <a:spcAft>
                <a:spcPts val="0"/>
              </a:spcAft>
              <a:buSzPts val="3200"/>
              <a:buFont typeface="Avenir"/>
              <a:buNone/>
            </a:pPr>
            <a:r>
              <a:rPr lang="en-GB" sz="1200"/>
              <a:t>Does anyone have an understanding of the notion that ‘we live in BANI times’? (or even VUCA times which is an acronym we’ve used in the past ) Hear from the main group. </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BANI stands for Brittle, Anxious, Non-linear, Incomprehensible </a:t>
            </a:r>
            <a:endParaRPr sz="1200"/>
          </a:p>
          <a:p>
            <a:pPr marL="0" marR="0" lvl="0" indent="0" algn="l" rtl="0">
              <a:lnSpc>
                <a:spcPct val="100000"/>
              </a:lnSpc>
              <a:spcBef>
                <a:spcPts val="0"/>
              </a:spcBef>
              <a:spcAft>
                <a:spcPts val="0"/>
              </a:spcAft>
              <a:buSzPts val="3200"/>
              <a:buFont typeface="Avenir"/>
              <a:buNone/>
            </a:pPr>
            <a:r>
              <a:rPr lang="en-GB" sz="1200"/>
              <a:t>The idea is that life/the world is BANI right now</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Historically, and still for many of us, the way we’ve learnt to be with such conditions is to try and </a:t>
            </a:r>
            <a:r>
              <a:rPr lang="en-GB" sz="1200" b="1">
                <a:highlight>
                  <a:srgbClr val="FFFF00"/>
                </a:highlight>
              </a:rPr>
              <a:t>control and predict</a:t>
            </a:r>
            <a:r>
              <a:rPr lang="en-GB" sz="1200"/>
              <a:t>, to armour up and mission through, to try and put loads of systems in place to deal with such challenges. We try and prevent things from going ‘wrong’. </a:t>
            </a:r>
            <a:endParaRPr sz="1200"/>
          </a:p>
          <a:p>
            <a:pPr marL="0" marR="0" lvl="0" indent="0" algn="l" rtl="0">
              <a:lnSpc>
                <a:spcPct val="100000"/>
              </a:lnSpc>
              <a:spcBef>
                <a:spcPts val="0"/>
              </a:spcBef>
              <a:spcAft>
                <a:spcPts val="0"/>
              </a:spcAft>
              <a:buSzPts val="3200"/>
              <a:buFont typeface="Avenir"/>
              <a:buNone/>
            </a:pPr>
            <a:r>
              <a:rPr lang="en-GB" sz="1200"/>
              <a:t>This is the old school way of thinking about resilience. Problems with this are:</a:t>
            </a:r>
            <a:endParaRPr sz="1200"/>
          </a:p>
          <a:p>
            <a:pPr marL="0" marR="0" lvl="0" indent="0" algn="l" rtl="0">
              <a:lnSpc>
                <a:spcPct val="100000"/>
              </a:lnSpc>
              <a:spcBef>
                <a:spcPts val="0"/>
              </a:spcBef>
              <a:spcAft>
                <a:spcPts val="0"/>
              </a:spcAft>
              <a:buSzPts val="3200"/>
              <a:buFont typeface="Avenir"/>
              <a:buNone/>
            </a:pPr>
            <a:r>
              <a:rPr lang="en-GB" sz="1200"/>
              <a:t>- we can never be fully prepared for every eventuality</a:t>
            </a:r>
            <a:endParaRPr sz="1200"/>
          </a:p>
          <a:p>
            <a:pPr marL="0" marR="0" lvl="0" indent="0" algn="l" rtl="0">
              <a:lnSpc>
                <a:spcPct val="100000"/>
              </a:lnSpc>
              <a:spcBef>
                <a:spcPts val="0"/>
              </a:spcBef>
              <a:spcAft>
                <a:spcPts val="0"/>
              </a:spcAft>
              <a:buSzPts val="3200"/>
              <a:buFont typeface="Avenir"/>
              <a:buNone/>
            </a:pPr>
            <a:r>
              <a:rPr lang="en-GB" sz="1200"/>
              <a:t>- it’s an exhausting way to live and work and can lead to burnout</a:t>
            </a:r>
            <a:endParaRPr sz="1200"/>
          </a:p>
          <a:p>
            <a:pPr marL="0" marR="0" lvl="0" indent="0" algn="l" rtl="0">
              <a:lnSpc>
                <a:spcPct val="100000"/>
              </a:lnSpc>
              <a:spcBef>
                <a:spcPts val="0"/>
              </a:spcBef>
              <a:spcAft>
                <a:spcPts val="0"/>
              </a:spcAft>
              <a:buSzPts val="3200"/>
              <a:buFont typeface="Avenir"/>
              <a:buNone/>
            </a:pPr>
            <a:r>
              <a:rPr lang="en-GB" sz="1200"/>
              <a:t>- and it’s also not very joyful.</a:t>
            </a:r>
            <a:endParaRPr sz="1200"/>
          </a:p>
          <a:p>
            <a:pPr marL="0" marR="0" lvl="0" indent="0" algn="l" rtl="0">
              <a:lnSpc>
                <a:spcPct val="100000"/>
              </a:lnSpc>
              <a:spcBef>
                <a:spcPts val="0"/>
              </a:spcBef>
              <a:spcAft>
                <a:spcPts val="0"/>
              </a:spcAft>
              <a:buSzPts val="3200"/>
              <a:buFont typeface="Avenir"/>
              <a:buNone/>
            </a:pPr>
            <a:endParaRPr sz="1200"/>
          </a:p>
          <a:p>
            <a:pPr marL="0" marR="0" lvl="0" indent="0" algn="l" rtl="0">
              <a:lnSpc>
                <a:spcPct val="100000"/>
              </a:lnSpc>
              <a:spcBef>
                <a:spcPts val="0"/>
              </a:spcBef>
              <a:spcAft>
                <a:spcPts val="0"/>
              </a:spcAft>
              <a:buSzPts val="3200"/>
              <a:buFont typeface="Avenir"/>
              <a:buNone/>
            </a:pPr>
            <a:r>
              <a:rPr lang="en-GB" sz="1200"/>
              <a:t>New paradigm of resilience is </a:t>
            </a:r>
            <a:r>
              <a:rPr lang="en-GB" sz="1200" b="1">
                <a:highlight>
                  <a:srgbClr val="FFFF00"/>
                </a:highlight>
              </a:rPr>
              <a:t>acceptance and surrender</a:t>
            </a:r>
            <a:r>
              <a:rPr lang="en-GB" sz="1200"/>
              <a:t> that we can’t control BANI times, and </a:t>
            </a:r>
            <a:r>
              <a:rPr lang="en-GB" sz="1200" b="1">
                <a:highlight>
                  <a:srgbClr val="FFFF00"/>
                </a:highlight>
              </a:rPr>
              <a:t>growth</a:t>
            </a:r>
            <a:r>
              <a:rPr lang="en-GB" sz="1200"/>
              <a:t> in response to challenges.</a:t>
            </a:r>
            <a:endParaRPr sz="1200"/>
          </a:p>
          <a:p>
            <a:pPr marL="0" marR="0" lvl="0" indent="0" algn="l" rtl="0">
              <a:lnSpc>
                <a:spcPct val="100000"/>
              </a:lnSpc>
              <a:spcBef>
                <a:spcPts val="0"/>
              </a:spcBef>
              <a:spcAft>
                <a:spcPts val="0"/>
              </a:spcAft>
              <a:buSzPts val="3200"/>
              <a:buFont typeface="Avenir"/>
              <a:buNone/>
            </a:pPr>
            <a:r>
              <a:rPr lang="en-GB" sz="1200"/>
              <a:t>Acceptance and surrender - feels a relief to say</a:t>
            </a:r>
            <a:endParaRPr sz="1200"/>
          </a:p>
          <a:p>
            <a:pPr marL="0" marR="0" lvl="0" indent="0" algn="l" rtl="0">
              <a:lnSpc>
                <a:spcPct val="100000"/>
              </a:lnSpc>
              <a:spcBef>
                <a:spcPts val="0"/>
              </a:spcBef>
              <a:spcAft>
                <a:spcPts val="0"/>
              </a:spcAft>
              <a:buSzPts val="3200"/>
              <a:buFont typeface="Avenir"/>
              <a:buNone/>
            </a:pPr>
            <a:r>
              <a:rPr lang="en-GB" sz="1200"/>
              <a:t>Growth - easier said than done, all we can do is practice</a:t>
            </a:r>
            <a:endParaRPr sz="1200"/>
          </a:p>
          <a:p>
            <a:pPr marL="0" marR="0" lvl="0" indent="0" algn="l" rtl="0">
              <a:lnSpc>
                <a:spcPct val="100000"/>
              </a:lnSpc>
              <a:spcBef>
                <a:spcPts val="0"/>
              </a:spcBef>
              <a:spcAft>
                <a:spcPts val="0"/>
              </a:spcAft>
              <a:buSzPts val="3200"/>
              <a:buFont typeface="Avenir"/>
              <a:buNone/>
            </a:pPr>
            <a:endParaRPr sz="1200"/>
          </a:p>
          <a:p>
            <a:pPr marL="0" lvl="0" indent="0" algn="l" rtl="0">
              <a:lnSpc>
                <a:spcPct val="100000"/>
              </a:lnSpc>
              <a:spcBef>
                <a:spcPts val="0"/>
              </a:spcBef>
              <a:spcAft>
                <a:spcPts val="0"/>
              </a:spcAft>
              <a:buSzPts val="1400"/>
              <a:buNone/>
            </a:pPr>
            <a:r>
              <a:rPr lang="en-GB" sz="1200"/>
              <a:t>Real resilience is a concept that explores how we can be open and adaptable to BANI times. </a:t>
            </a:r>
            <a:endParaRPr sz="1200"/>
          </a:p>
          <a:p>
            <a:pPr marL="0" lvl="0" indent="0" algn="l" rtl="0">
              <a:lnSpc>
                <a:spcPct val="100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GB" sz="1200"/>
              <a:t>Resilience can be understood when thinking of the </a:t>
            </a:r>
            <a:r>
              <a:rPr lang="en-GB" sz="1200" b="1">
                <a:highlight>
                  <a:srgbClr val="FFFF00"/>
                </a:highlight>
              </a:rPr>
              <a:t>tree</a:t>
            </a:r>
            <a:r>
              <a:rPr lang="en-GB" sz="1200"/>
              <a:t> analogy. The tree withstands the storm, the tree grows into the weather rather than just battening down the hatches, the tree bounces back from gusty winds. The tree has deep roots that hold it solid and draws on nutrients from the soil to keep it healthy and resilient (we will talk more later about how you can metaphorically grow deep roots in order to stay resilient). Most importantly the tree grows and changes with the seasons. It uses the changes in the environment around it to its advantage, it doesn’t just withstand, it leans in. It is also part of a bigger ecosystem, and communicates with others around it to stay well (ie trees share information/mycelium networks)</a:t>
            </a:r>
            <a:endParaRPr sz="1200"/>
          </a:p>
          <a:p>
            <a:pPr marL="0" lvl="0" indent="0" algn="l" rtl="0">
              <a:lnSpc>
                <a:spcPct val="115000"/>
              </a:lnSpc>
              <a:spcBef>
                <a:spcPts val="0"/>
              </a:spcBef>
              <a:spcAft>
                <a:spcPts val="0"/>
              </a:spcAft>
              <a:buSzPts val="1400"/>
              <a:buNone/>
            </a:pPr>
            <a:endParaRPr sz="1200"/>
          </a:p>
          <a:p>
            <a:pPr marL="0" lvl="0" indent="0" algn="l" rtl="0">
              <a:lnSpc>
                <a:spcPct val="115000"/>
              </a:lnSpc>
              <a:spcBef>
                <a:spcPts val="0"/>
              </a:spcBef>
              <a:spcAft>
                <a:spcPts val="0"/>
              </a:spcAft>
              <a:buSzPts val="1400"/>
              <a:buNone/>
            </a:pPr>
            <a:r>
              <a:rPr lang="en-GB" sz="1200"/>
              <a:t>Another way to think about resilience is like a </a:t>
            </a:r>
            <a:r>
              <a:rPr lang="en-GB" sz="1200" b="1">
                <a:highlight>
                  <a:srgbClr val="FFFF00"/>
                </a:highlight>
              </a:rPr>
              <a:t>river and its rapids</a:t>
            </a:r>
            <a:r>
              <a:rPr lang="en-GB" sz="1200"/>
              <a:t>. The rapids are BANI and we can try and push back against them, swim upstream, put dams in place, divert and control the water, whereas real resilience is accepting that life is fast flowing and uncontrollable and the best thing we can do is build a robust ‘boat’ (by paying attention to our resilience) and going with the flow. This is about surrendering to the fact that we can’t control everything.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f0b27b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g35ff0b27b7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sz="1200"/>
              <a:t>Resilience can be understood when thinking of the </a:t>
            </a:r>
            <a:r>
              <a:rPr lang="en-GB" sz="1200" b="1">
                <a:highlight>
                  <a:srgbClr val="FFFF00"/>
                </a:highlight>
              </a:rPr>
              <a:t>tree</a:t>
            </a:r>
            <a:r>
              <a:rPr lang="en-GB" sz="1200"/>
              <a:t> analogy. The tree withstands the storm, the tree grows into the weather rather than just battening down the hatches, the tree bounces back from gusty winds. The tree has deep roots that hold it solid and draws on nutrients from the soil to keep it healthy and resilient (we will talk more later about how you can metaphorically grow deep roots in order to stay resilient). Most importantly the tree grows and changes with the seasons. It uses the changes in the environment around it to its advantage, it doesn’t just withstand, it leans in. It is also part of a bigger ecosystem, and communicates with others around it to stay well (ie trees share information/mycelium networks)</a:t>
            </a:r>
            <a:endParaRPr sz="1200"/>
          </a:p>
          <a:p>
            <a:pPr marL="0" lvl="0" indent="0" algn="l" rtl="0">
              <a:lnSpc>
                <a:spcPct val="115000"/>
              </a:lnSpc>
              <a:spcBef>
                <a:spcPts val="0"/>
              </a:spcBef>
              <a:spcAft>
                <a:spcPts val="0"/>
              </a:spcAft>
              <a:buSzPts val="1400"/>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f0b27b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5ff0b27b75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GB" sz="1200"/>
              <a:t>Another way to think about resilience is like a </a:t>
            </a:r>
            <a:r>
              <a:rPr lang="en-GB" sz="1200" b="1">
                <a:highlight>
                  <a:srgbClr val="FFFF00"/>
                </a:highlight>
              </a:rPr>
              <a:t>river and its rapids</a:t>
            </a:r>
            <a:r>
              <a:rPr lang="en-GB" sz="1200"/>
              <a:t>. The rapids are BANI and we can try and push back against them, swim upstream, put dams in place, divert and control the water, whereas real resilience is accepting that life is fast flowing and uncontrollable and the best thing we can do is build a robust ‘boat’ (by paying attention to our resilience) and going with the flow. This is about surrendering to the fact that we can’t control everything.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15 minutes (45 minutes)</a:t>
            </a:r>
            <a:endParaRPr sz="1200"/>
          </a:p>
          <a:p>
            <a:pPr marL="0" lvl="0" indent="0" algn="l" rtl="0">
              <a:lnSpc>
                <a:spcPct val="125000"/>
              </a:lnSpc>
              <a:spcBef>
                <a:spcPts val="0"/>
              </a:spcBef>
              <a:spcAft>
                <a:spcPts val="0"/>
              </a:spcAft>
              <a:buSzPts val="1400"/>
              <a:buNone/>
            </a:pPr>
            <a:r>
              <a:rPr lang="en-GB" sz="1200"/>
              <a:t>7 minutes facilitator to share content</a:t>
            </a:r>
            <a:endParaRPr sz="1200"/>
          </a:p>
          <a:p>
            <a:pPr marL="0" lvl="0" indent="0" algn="l" rtl="0">
              <a:lnSpc>
                <a:spcPct val="125000"/>
              </a:lnSpc>
              <a:spcBef>
                <a:spcPts val="0"/>
              </a:spcBef>
              <a:spcAft>
                <a:spcPts val="0"/>
              </a:spcAft>
              <a:buSzPts val="1400"/>
              <a:buNone/>
            </a:pPr>
            <a:r>
              <a:rPr lang="en-GB" sz="1200"/>
              <a:t>5 minutes small groups to chat about both how tree like you are and what signs you recognise</a:t>
            </a:r>
            <a:endParaRPr sz="1200"/>
          </a:p>
          <a:p>
            <a:pPr marL="0" lvl="0" indent="0" algn="l" rtl="0">
              <a:lnSpc>
                <a:spcPct val="125000"/>
              </a:lnSpc>
              <a:spcBef>
                <a:spcPts val="0"/>
              </a:spcBef>
              <a:spcAft>
                <a:spcPts val="0"/>
              </a:spcAft>
              <a:buSzPts val="1400"/>
              <a:buNone/>
            </a:pPr>
            <a:r>
              <a:rPr lang="en-GB" sz="1200"/>
              <a:t>3 minutes sharing when we all come back</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The following behaviours often show up when we’re feeling low in resilience, and we’re responding to BANI times from a fragile place (because our way of dealing with BANI is to try and control). There is no shame in recognising some of these behaviours in yourself – I would say all of us are going to recognise at least three. It’s the way most of us currently respond to BANI. This is an opportunity to get vulnerable and explore what your current situ is. </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Reference Brene Brown and encourage ppl to explore. </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I’m going to go through each one – think about whether it resonates for you, what you recognise in those around you and whether you might recognise it from growing up.</a:t>
            </a:r>
            <a:endParaRPr sz="1200"/>
          </a:p>
          <a:p>
            <a:pPr marL="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Chandeliering: This is where you’re experiencing some stressful circumstances, which are bringing up challenging emotions, but you push down hurt or shame or anger so far and feel you have control over it, but then an innocent thing can happen and you just explode ‘straight up to the chandelier’/hit the roof/final straw that broke the camel’s back </a:t>
            </a:r>
            <a:endParaRPr sz="1200"/>
          </a:p>
          <a:p>
            <a:pPr marL="45720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Stockpiling: is the pushing down of hurt or shame or anger to such an extent that the body starts to shut down. BB ‘because the body keeps score, and it always wins.’ (low energy, insomnia, headaches, aches and pains, chest pain and rapid heartbeat).</a:t>
            </a:r>
            <a:endParaRPr sz="1200"/>
          </a:p>
          <a:p>
            <a:pPr marL="45720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Numbing : Taking the edge off emotional pain/ hurt/ stress/ pressure by numbing out. Drinking, eating, drugs, sex, shopping, internet, also ‘being busy all the time’ can actually be numbing, we run around and try to avoid life catching up with us. But you can’t selectively numb emotions, if you decide to numb the pain/ pressure/ stress you also numb the light.</a:t>
            </a:r>
            <a:endParaRPr sz="1200"/>
          </a:p>
          <a:p>
            <a:pPr marL="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solidFill>
                  <a:schemeClr val="dk1"/>
                </a:solidFill>
              </a:rPr>
              <a:t>Bouncing hurt: feeling stress, anger, hurt and bouncing it onto someone else, like if someone else gets a promotion over you, you bounce your pain onto them ‘that guy’s an idiot, I can’t stand him, I hate this job’ </a:t>
            </a:r>
            <a:endParaRPr sz="1200">
              <a:solidFill>
                <a:schemeClr val="dk1"/>
              </a:solidFill>
            </a:endParaRPr>
          </a:p>
          <a:p>
            <a:pPr marL="457200" lvl="0" indent="0" algn="l" rtl="0">
              <a:lnSpc>
                <a:spcPct val="125000"/>
              </a:lnSpc>
              <a:spcBef>
                <a:spcPts val="0"/>
              </a:spcBef>
              <a:spcAft>
                <a:spcPts val="0"/>
              </a:spcAft>
              <a:buSzPts val="1400"/>
              <a:buNone/>
            </a:pPr>
            <a:endParaRPr sz="1200">
              <a:solidFill>
                <a:schemeClr val="dk1"/>
              </a:solidFill>
            </a:endParaRPr>
          </a:p>
          <a:p>
            <a:pPr marL="171450" lvl="0" indent="-146050" algn="l" rtl="0">
              <a:lnSpc>
                <a:spcPct val="125000"/>
              </a:lnSpc>
              <a:spcBef>
                <a:spcPts val="0"/>
              </a:spcBef>
              <a:spcAft>
                <a:spcPts val="0"/>
              </a:spcAft>
              <a:buSzPts val="1200"/>
              <a:buFont typeface="Avenir"/>
              <a:buChar char="-"/>
            </a:pPr>
            <a:r>
              <a:rPr lang="en-GB" sz="1200"/>
              <a:t>High Centering – where you start sharing some of your stress, but then worry about going too far but feel you can't go back. Quite specific, eg in an appraisal, if I carry on sharing, I will fall apart and be a pool of tears. Don’t feel safe and stuck. </a:t>
            </a:r>
            <a:r>
              <a:rPr lang="en-GB" sz="1200">
                <a:solidFill>
                  <a:schemeClr val="dk1"/>
                </a:solidFill>
              </a:rPr>
              <a:t>Can’t go forwards can’t go back.</a:t>
            </a:r>
            <a:endParaRPr sz="1200"/>
          </a:p>
          <a:p>
            <a:pPr marL="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“I’m fine” - this is about everything being jolly and fine and positive all the time. ’Being all light is as dangerous as being all dark, simply because denial of emotion is what feeds the dark.’ Important to do some of the time, to do hold boundaries.</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1400"/>
              <a:buNone/>
            </a:pPr>
            <a:r>
              <a:rPr lang="en-GB" sz="1200"/>
              <a:t>5 minutes (50 minutes)</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The costs of approaching BANI times in a fragile way, and displaying the behaviours we’ve just explored are many. </a:t>
            </a:r>
            <a:endParaRPr sz="1200"/>
          </a:p>
          <a:p>
            <a:pPr marL="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Brief overview of of each</a:t>
            </a:r>
            <a:endParaRPr sz="1200"/>
          </a:p>
          <a:p>
            <a:pPr marL="0" lvl="0" indent="0" algn="l" rtl="0">
              <a:lnSpc>
                <a:spcPct val="125000"/>
              </a:lnSpc>
              <a:spcBef>
                <a:spcPts val="0"/>
              </a:spcBef>
              <a:spcAft>
                <a:spcPts val="0"/>
              </a:spcAft>
              <a:buSzPts val="1400"/>
              <a:buNone/>
            </a:pPr>
            <a:endParaRPr sz="1200"/>
          </a:p>
          <a:p>
            <a:pPr marL="0" lvl="0" indent="0" algn="l" rtl="0">
              <a:lnSpc>
                <a:spcPct val="125000"/>
              </a:lnSpc>
              <a:spcBef>
                <a:spcPts val="0"/>
              </a:spcBef>
              <a:spcAft>
                <a:spcPts val="0"/>
              </a:spcAft>
              <a:buSzPts val="1400"/>
              <a:buNone/>
            </a:pPr>
            <a:r>
              <a:rPr lang="en-GB" sz="1200"/>
              <a:t>Extra notes to mention:</a:t>
            </a:r>
            <a:endParaRPr sz="1200"/>
          </a:p>
          <a:p>
            <a:pPr marL="171450" lvl="0" indent="-146050" algn="l" rtl="0">
              <a:lnSpc>
                <a:spcPct val="125000"/>
              </a:lnSpc>
              <a:spcBef>
                <a:spcPts val="0"/>
              </a:spcBef>
              <a:spcAft>
                <a:spcPts val="0"/>
              </a:spcAft>
              <a:buSzPts val="1200"/>
              <a:buFont typeface="Avenir"/>
              <a:buChar char="-"/>
            </a:pPr>
            <a:r>
              <a:rPr lang="en-GB" sz="1200"/>
              <a:t>Change, productivity, creativity and innovation are all a struggle because we are operating from our limbic system, which is great for reacting to emergencies, but not the part of our brain that can think creatively and innovatively. Survival mode of fight/flight/freeze.</a:t>
            </a:r>
            <a:endParaRPr sz="1200"/>
          </a:p>
          <a:p>
            <a:pPr marL="457200" lvl="0" indent="0" algn="l" rtl="0">
              <a:lnSpc>
                <a:spcPct val="125000"/>
              </a:lnSpc>
              <a:spcBef>
                <a:spcPts val="0"/>
              </a:spcBef>
              <a:spcAft>
                <a:spcPts val="0"/>
              </a:spcAft>
              <a:buSzPts val="1400"/>
              <a:buNone/>
            </a:pPr>
            <a:endParaRPr sz="1200"/>
          </a:p>
          <a:p>
            <a:pPr marL="171450" lvl="0" indent="-146050" algn="l" rtl="0">
              <a:lnSpc>
                <a:spcPct val="125000"/>
              </a:lnSpc>
              <a:spcBef>
                <a:spcPts val="0"/>
              </a:spcBef>
              <a:spcAft>
                <a:spcPts val="0"/>
              </a:spcAft>
              <a:buSzPts val="1200"/>
              <a:buFont typeface="Avenir"/>
              <a:buChar char="-"/>
            </a:pPr>
            <a:r>
              <a:rPr lang="en-GB" sz="1200"/>
              <a:t>In order to switch on that part of the brain we have to activate our parasympathetic nervous system/ our rest and repair nervous system. And so, we will now explore a number of different ways that we can do that…</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833937" y="2303859"/>
            <a:ext cx="14716126" cy="4643438"/>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4833937" y="7072312"/>
            <a:ext cx="14716126" cy="1589485"/>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12" name="Google Shape;12;p22"/>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46"/>
        <p:cNvGrpSpPr/>
        <p:nvPr/>
      </p:nvGrpSpPr>
      <p:grpSpPr>
        <a:xfrm>
          <a:off x="0" y="0"/>
          <a:ext cx="0" cy="0"/>
          <a:chOff x="0" y="0"/>
          <a:chExt cx="0" cy="0"/>
        </a:xfrm>
      </p:grpSpPr>
      <p:sp>
        <p:nvSpPr>
          <p:cNvPr id="47" name="Google Shape;47;p30"/>
          <p:cNvSpPr>
            <a:spLocks noGrp="1"/>
          </p:cNvSpPr>
          <p:nvPr>
            <p:ph type="pic" idx="2"/>
          </p:nvPr>
        </p:nvSpPr>
        <p:spPr>
          <a:xfrm>
            <a:off x="3048000" y="0"/>
            <a:ext cx="18280432" cy="13716000"/>
          </a:xfrm>
          <a:prstGeom prst="rect">
            <a:avLst/>
          </a:prstGeom>
          <a:noFill/>
          <a:ln>
            <a:noFill/>
          </a:ln>
        </p:spPr>
      </p:sp>
      <p:sp>
        <p:nvSpPr>
          <p:cNvPr id="48" name="Google Shape;48;p30"/>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
        <p:cNvGrpSpPr/>
        <p:nvPr/>
      </p:nvGrpSpPr>
      <p:grpSpPr>
        <a:xfrm>
          <a:off x="0" y="0"/>
          <a:ext cx="0" cy="0"/>
          <a:chOff x="0" y="0"/>
          <a:chExt cx="0" cy="0"/>
        </a:xfrm>
      </p:grpSpPr>
      <p:sp>
        <p:nvSpPr>
          <p:cNvPr id="50" name="Google Shape;50;p31"/>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51"/>
        <p:cNvGrpSpPr/>
        <p:nvPr/>
      </p:nvGrpSpPr>
      <p:grpSpPr>
        <a:xfrm>
          <a:off x="0" y="0"/>
          <a:ext cx="0" cy="0"/>
          <a:chOff x="0" y="0"/>
          <a:chExt cx="0" cy="0"/>
        </a:xfrm>
      </p:grpSpPr>
      <p:sp>
        <p:nvSpPr>
          <p:cNvPr id="52" name="Google Shape;52;g2a0af80dbae_1_11"/>
          <p:cNvSpPr txBox="1">
            <a:spLocks noGrp="1"/>
          </p:cNvSpPr>
          <p:nvPr>
            <p:ph type="title"/>
          </p:nvPr>
        </p:nvSpPr>
        <p:spPr>
          <a:xfrm>
            <a:off x="4833937" y="4536281"/>
            <a:ext cx="14716126" cy="4643438"/>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53" name="Google Shape;53;g2a0af80dbae_1_11"/>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Subtitle" type="title">
  <p:cSld name="TITLE">
    <p:spTree>
      <p:nvGrpSpPr>
        <p:cNvPr id="1" name="Shape 58"/>
        <p:cNvGrpSpPr/>
        <p:nvPr/>
      </p:nvGrpSpPr>
      <p:grpSpPr>
        <a:xfrm>
          <a:off x="0" y="0"/>
          <a:ext cx="0" cy="0"/>
          <a:chOff x="0" y="0"/>
          <a:chExt cx="0" cy="0"/>
        </a:xfrm>
      </p:grpSpPr>
      <p:sp>
        <p:nvSpPr>
          <p:cNvPr id="59" name="Google Shape;59;g35b72535091_1_4"/>
          <p:cNvSpPr txBox="1">
            <a:spLocks noGrp="1"/>
          </p:cNvSpPr>
          <p:nvPr>
            <p:ph type="title"/>
          </p:nvPr>
        </p:nvSpPr>
        <p:spPr>
          <a:xfrm>
            <a:off x="4833937" y="2303859"/>
            <a:ext cx="14716200" cy="4643400"/>
          </a:xfrm>
          <a:prstGeom prst="rect">
            <a:avLst/>
          </a:prstGeom>
          <a:noFill/>
          <a:ln>
            <a:noFill/>
          </a:ln>
        </p:spPr>
        <p:txBody>
          <a:bodyPr spcFirstLastPara="1" wrap="square" lIns="71425" tIns="71425" rIns="71425" bIns="71425"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0" name="Google Shape;60;g35b72535091_1_4"/>
          <p:cNvSpPr txBox="1">
            <a:spLocks noGrp="1"/>
          </p:cNvSpPr>
          <p:nvPr>
            <p:ph type="body" idx="1"/>
          </p:nvPr>
        </p:nvSpPr>
        <p:spPr>
          <a:xfrm>
            <a:off x="4833937" y="7072312"/>
            <a:ext cx="14716200" cy="1589400"/>
          </a:xfrm>
          <a:prstGeom prst="rect">
            <a:avLst/>
          </a:prstGeom>
          <a:noFill/>
          <a:ln>
            <a:noFill/>
          </a:ln>
        </p:spPr>
        <p:txBody>
          <a:bodyPr spcFirstLastPara="1" wrap="square" lIns="71425" tIns="71425" rIns="71425" bIns="71425" anchor="t" anchorCtr="0">
            <a:norm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61" name="Google Shape;61;g35b72535091_1_4"/>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62"/>
        <p:cNvGrpSpPr/>
        <p:nvPr/>
      </p:nvGrpSpPr>
      <p:grpSpPr>
        <a:xfrm>
          <a:off x="0" y="0"/>
          <a:ext cx="0" cy="0"/>
          <a:chOff x="0" y="0"/>
          <a:chExt cx="0" cy="0"/>
        </a:xfrm>
      </p:grpSpPr>
      <p:sp>
        <p:nvSpPr>
          <p:cNvPr id="63" name="Google Shape;63;g35b72535091_1_8"/>
          <p:cNvSpPr txBox="1">
            <a:spLocks noGrp="1"/>
          </p:cNvSpPr>
          <p:nvPr>
            <p:ph type="title"/>
          </p:nvPr>
        </p:nvSpPr>
        <p:spPr>
          <a:xfrm>
            <a:off x="1778000" y="2298700"/>
            <a:ext cx="208281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4" name="Google Shape;64;g35b72535091_1_8"/>
          <p:cNvSpPr txBox="1">
            <a:spLocks noGrp="1"/>
          </p:cNvSpPr>
          <p:nvPr>
            <p:ph type="body" idx="1"/>
          </p:nvPr>
        </p:nvSpPr>
        <p:spPr>
          <a:xfrm>
            <a:off x="1778000" y="7073900"/>
            <a:ext cx="20828100" cy="15876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65" name="Google Shape;65;g35b72535091_1_8"/>
          <p:cNvSpPr txBox="1">
            <a:spLocks noGrp="1"/>
          </p:cNvSpPr>
          <p:nvPr>
            <p:ph type="sldNum" idx="12"/>
          </p:nvPr>
        </p:nvSpPr>
        <p:spPr>
          <a:xfrm>
            <a:off x="11959031" y="13081000"/>
            <a:ext cx="453300" cy="4698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66"/>
        <p:cNvGrpSpPr/>
        <p:nvPr/>
      </p:nvGrpSpPr>
      <p:grpSpPr>
        <a:xfrm>
          <a:off x="0" y="0"/>
          <a:ext cx="0" cy="0"/>
          <a:chOff x="0" y="0"/>
          <a:chExt cx="0" cy="0"/>
        </a:xfrm>
      </p:grpSpPr>
      <p:sp>
        <p:nvSpPr>
          <p:cNvPr id="67" name="Google Shape;67;g35b72535091_1_12"/>
          <p:cNvSpPr txBox="1">
            <a:spLocks noGrp="1"/>
          </p:cNvSpPr>
          <p:nvPr>
            <p:ph type="title"/>
          </p:nvPr>
        </p:nvSpPr>
        <p:spPr>
          <a:xfrm>
            <a:off x="4833937" y="4536281"/>
            <a:ext cx="14716200" cy="4643400"/>
          </a:xfrm>
          <a:prstGeom prst="rect">
            <a:avLst/>
          </a:prstGeom>
          <a:noFill/>
          <a:ln>
            <a:noFill/>
          </a:ln>
        </p:spPr>
        <p:txBody>
          <a:bodyPr spcFirstLastPara="1" wrap="square" lIns="71425" tIns="71425" rIns="71425" bIns="71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68" name="Google Shape;68;g35b72535091_1_12"/>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69"/>
        <p:cNvGrpSpPr/>
        <p:nvPr/>
      </p:nvGrpSpPr>
      <p:grpSpPr>
        <a:xfrm>
          <a:off x="0" y="0"/>
          <a:ext cx="0" cy="0"/>
          <a:chOff x="0" y="0"/>
          <a:chExt cx="0" cy="0"/>
        </a:xfrm>
      </p:grpSpPr>
      <p:sp>
        <p:nvSpPr>
          <p:cNvPr id="70" name="Google Shape;70;g35b72535091_1_15"/>
          <p:cNvSpPr>
            <a:spLocks noGrp="1"/>
          </p:cNvSpPr>
          <p:nvPr>
            <p:ph type="pic" idx="2"/>
          </p:nvPr>
        </p:nvSpPr>
        <p:spPr>
          <a:xfrm>
            <a:off x="12495609" y="892968"/>
            <a:ext cx="7500900" cy="11572800"/>
          </a:xfrm>
          <a:prstGeom prst="rect">
            <a:avLst/>
          </a:prstGeom>
          <a:noFill/>
          <a:ln>
            <a:noFill/>
          </a:ln>
        </p:spPr>
      </p:sp>
      <p:sp>
        <p:nvSpPr>
          <p:cNvPr id="71" name="Google Shape;71;g35b72535091_1_15"/>
          <p:cNvSpPr txBox="1">
            <a:spLocks noGrp="1"/>
          </p:cNvSpPr>
          <p:nvPr>
            <p:ph type="title"/>
          </p:nvPr>
        </p:nvSpPr>
        <p:spPr>
          <a:xfrm>
            <a:off x="4387453" y="892968"/>
            <a:ext cx="7500900" cy="5607900"/>
          </a:xfrm>
          <a:prstGeom prst="rect">
            <a:avLst/>
          </a:prstGeom>
          <a:noFill/>
          <a:ln>
            <a:noFill/>
          </a:ln>
        </p:spPr>
        <p:txBody>
          <a:bodyPr spcFirstLastPara="1" wrap="square" lIns="71425" tIns="71425" rIns="71425" bIns="71425" anchor="b" anchorCtr="0">
            <a:norm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72" name="Google Shape;72;g35b72535091_1_15"/>
          <p:cNvSpPr txBox="1">
            <a:spLocks noGrp="1"/>
          </p:cNvSpPr>
          <p:nvPr>
            <p:ph type="body" idx="1"/>
          </p:nvPr>
        </p:nvSpPr>
        <p:spPr>
          <a:xfrm>
            <a:off x="4387453" y="6697265"/>
            <a:ext cx="7500900" cy="5768700"/>
          </a:xfrm>
          <a:prstGeom prst="rect">
            <a:avLst/>
          </a:prstGeom>
          <a:noFill/>
          <a:ln>
            <a:noFill/>
          </a:ln>
        </p:spPr>
        <p:txBody>
          <a:bodyPr spcFirstLastPara="1" wrap="square" lIns="71425" tIns="71425" rIns="71425" bIns="71425" anchor="t" anchorCtr="0">
            <a:norm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73" name="Google Shape;73;g35b72535091_1_15"/>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74"/>
        <p:cNvGrpSpPr/>
        <p:nvPr/>
      </p:nvGrpSpPr>
      <p:grpSpPr>
        <a:xfrm>
          <a:off x="0" y="0"/>
          <a:ext cx="0" cy="0"/>
          <a:chOff x="0" y="0"/>
          <a:chExt cx="0" cy="0"/>
        </a:xfrm>
      </p:grpSpPr>
      <p:sp>
        <p:nvSpPr>
          <p:cNvPr id="75" name="Google Shape;75;g35b72535091_1_20"/>
          <p:cNvSpPr txBox="1">
            <a:spLocks noGrp="1"/>
          </p:cNvSpPr>
          <p:nvPr>
            <p:ph type="title"/>
          </p:nvPr>
        </p:nvSpPr>
        <p:spPr>
          <a:xfrm>
            <a:off x="4387453" y="625078"/>
            <a:ext cx="15609000" cy="3036000"/>
          </a:xfrm>
          <a:prstGeom prst="rect">
            <a:avLst/>
          </a:prstGeom>
          <a:noFill/>
          <a:ln>
            <a:noFill/>
          </a:ln>
        </p:spPr>
        <p:txBody>
          <a:bodyPr spcFirstLastPara="1" wrap="square" lIns="71425" tIns="71425" rIns="71425" bIns="71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76" name="Google Shape;76;g35b72535091_1_20"/>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77"/>
        <p:cNvGrpSpPr/>
        <p:nvPr/>
      </p:nvGrpSpPr>
      <p:grpSpPr>
        <a:xfrm>
          <a:off x="0" y="0"/>
          <a:ext cx="0" cy="0"/>
          <a:chOff x="0" y="0"/>
          <a:chExt cx="0" cy="0"/>
        </a:xfrm>
      </p:grpSpPr>
      <p:sp>
        <p:nvSpPr>
          <p:cNvPr id="78" name="Google Shape;78;g35b72535091_1_23"/>
          <p:cNvSpPr>
            <a:spLocks noGrp="1"/>
          </p:cNvSpPr>
          <p:nvPr>
            <p:ph type="pic" idx="2"/>
          </p:nvPr>
        </p:nvSpPr>
        <p:spPr>
          <a:xfrm>
            <a:off x="12495609" y="3661171"/>
            <a:ext cx="7500900" cy="8840400"/>
          </a:xfrm>
          <a:prstGeom prst="rect">
            <a:avLst/>
          </a:prstGeom>
          <a:noFill/>
          <a:ln>
            <a:noFill/>
          </a:ln>
        </p:spPr>
      </p:sp>
      <p:sp>
        <p:nvSpPr>
          <p:cNvPr id="79" name="Google Shape;79;g35b72535091_1_23"/>
          <p:cNvSpPr txBox="1">
            <a:spLocks noGrp="1"/>
          </p:cNvSpPr>
          <p:nvPr>
            <p:ph type="title"/>
          </p:nvPr>
        </p:nvSpPr>
        <p:spPr>
          <a:xfrm>
            <a:off x="4387453" y="625078"/>
            <a:ext cx="15609000" cy="3036000"/>
          </a:xfrm>
          <a:prstGeom prst="rect">
            <a:avLst/>
          </a:prstGeom>
          <a:noFill/>
          <a:ln>
            <a:noFill/>
          </a:ln>
        </p:spPr>
        <p:txBody>
          <a:bodyPr spcFirstLastPara="1" wrap="square" lIns="71425" tIns="71425" rIns="71425" bIns="71425"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80" name="Google Shape;80;g35b72535091_1_23"/>
          <p:cNvSpPr txBox="1">
            <a:spLocks noGrp="1"/>
          </p:cNvSpPr>
          <p:nvPr>
            <p:ph type="body" idx="1"/>
          </p:nvPr>
        </p:nvSpPr>
        <p:spPr>
          <a:xfrm>
            <a:off x="4387453" y="3661171"/>
            <a:ext cx="7500900" cy="8840400"/>
          </a:xfrm>
          <a:prstGeom prst="rect">
            <a:avLst/>
          </a:prstGeom>
          <a:noFill/>
          <a:ln>
            <a:noFill/>
          </a:ln>
        </p:spPr>
        <p:txBody>
          <a:bodyPr spcFirstLastPara="1" wrap="square" lIns="71425" tIns="71425" rIns="71425" bIns="71425" anchor="ctr" anchorCtr="0">
            <a:normAutofit/>
          </a:bodyPr>
          <a:lstStyle>
            <a:lvl1pPr marL="457200" lvl="0" indent="-409575" algn="l">
              <a:lnSpc>
                <a:spcPct val="100000"/>
              </a:lnSpc>
              <a:spcBef>
                <a:spcPts val="3200"/>
              </a:spcBef>
              <a:spcAft>
                <a:spcPts val="0"/>
              </a:spcAft>
              <a:buClr>
                <a:srgbClr val="000000"/>
              </a:buClr>
              <a:buSzPts val="2850"/>
              <a:buFont typeface="Helvetica Neue Light"/>
              <a:buChar char="•"/>
              <a:defRPr sz="3800"/>
            </a:lvl1pPr>
            <a:lvl2pPr marL="914400" lvl="1" indent="-409575" algn="l">
              <a:lnSpc>
                <a:spcPct val="100000"/>
              </a:lnSpc>
              <a:spcBef>
                <a:spcPts val="3200"/>
              </a:spcBef>
              <a:spcAft>
                <a:spcPts val="0"/>
              </a:spcAft>
              <a:buClr>
                <a:srgbClr val="000000"/>
              </a:buClr>
              <a:buSzPts val="2850"/>
              <a:buFont typeface="Helvetica Neue Light"/>
              <a:buChar char="•"/>
              <a:defRPr sz="3800"/>
            </a:lvl2pPr>
            <a:lvl3pPr marL="1371600" lvl="2" indent="-409575" algn="l">
              <a:lnSpc>
                <a:spcPct val="100000"/>
              </a:lnSpc>
              <a:spcBef>
                <a:spcPts val="3200"/>
              </a:spcBef>
              <a:spcAft>
                <a:spcPts val="0"/>
              </a:spcAft>
              <a:buClr>
                <a:srgbClr val="000000"/>
              </a:buClr>
              <a:buSzPts val="2850"/>
              <a:buFont typeface="Helvetica Neue Light"/>
              <a:buChar char="•"/>
              <a:defRPr sz="3800"/>
            </a:lvl3pPr>
            <a:lvl4pPr marL="1828800" lvl="3" indent="-409575" algn="l">
              <a:lnSpc>
                <a:spcPct val="100000"/>
              </a:lnSpc>
              <a:spcBef>
                <a:spcPts val="3200"/>
              </a:spcBef>
              <a:spcAft>
                <a:spcPts val="0"/>
              </a:spcAft>
              <a:buClr>
                <a:srgbClr val="000000"/>
              </a:buClr>
              <a:buSzPts val="2850"/>
              <a:buFont typeface="Helvetica Neue Light"/>
              <a:buChar char="•"/>
              <a:defRPr sz="3800"/>
            </a:lvl4pPr>
            <a:lvl5pPr marL="2286000" lvl="4" indent="-409575" algn="l">
              <a:lnSpc>
                <a:spcPct val="100000"/>
              </a:lnSpc>
              <a:spcBef>
                <a:spcPts val="3200"/>
              </a:spcBef>
              <a:spcAft>
                <a:spcPts val="0"/>
              </a:spcAft>
              <a:buClr>
                <a:srgbClr val="000000"/>
              </a:buClr>
              <a:buSzPts val="2850"/>
              <a:buFont typeface="Helvetica Neue Light"/>
              <a:buChar char="•"/>
              <a:defRPr sz="3800"/>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81" name="Google Shape;81;g35b72535091_1_23"/>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82"/>
        <p:cNvGrpSpPr/>
        <p:nvPr/>
      </p:nvGrpSpPr>
      <p:grpSpPr>
        <a:xfrm>
          <a:off x="0" y="0"/>
          <a:ext cx="0" cy="0"/>
          <a:chOff x="0" y="0"/>
          <a:chExt cx="0" cy="0"/>
        </a:xfrm>
      </p:grpSpPr>
      <p:sp>
        <p:nvSpPr>
          <p:cNvPr id="83" name="Google Shape;83;g35b72535091_1_28"/>
          <p:cNvSpPr txBox="1">
            <a:spLocks noGrp="1"/>
          </p:cNvSpPr>
          <p:nvPr>
            <p:ph type="body" idx="1"/>
          </p:nvPr>
        </p:nvSpPr>
        <p:spPr>
          <a:xfrm>
            <a:off x="4387453" y="1785937"/>
            <a:ext cx="15609000" cy="10144200"/>
          </a:xfrm>
          <a:prstGeom prst="rect">
            <a:avLst/>
          </a:prstGeom>
          <a:noFill/>
          <a:ln>
            <a:noFill/>
          </a:ln>
        </p:spPr>
        <p:txBody>
          <a:bodyPr spcFirstLastPara="1" wrap="square" lIns="71425" tIns="71425" rIns="71425" bIns="71425" anchor="ctr" anchorCtr="0">
            <a:normAutofit/>
          </a:bodyPr>
          <a:lstStyle>
            <a:lvl1pPr marL="457200" lvl="0" indent="-466725" algn="l">
              <a:lnSpc>
                <a:spcPct val="100000"/>
              </a:lnSpc>
              <a:spcBef>
                <a:spcPts val="4200"/>
              </a:spcBef>
              <a:spcAft>
                <a:spcPts val="0"/>
              </a:spcAft>
              <a:buClr>
                <a:srgbClr val="000000"/>
              </a:buClr>
              <a:buSzPts val="3750"/>
              <a:buFont typeface="Helvetica Neue Light"/>
              <a:buChar char="•"/>
              <a:defRPr sz="5000"/>
            </a:lvl1pPr>
            <a:lvl2pPr marL="914400" lvl="1" indent="-466725" algn="l">
              <a:lnSpc>
                <a:spcPct val="100000"/>
              </a:lnSpc>
              <a:spcBef>
                <a:spcPts val="4200"/>
              </a:spcBef>
              <a:spcAft>
                <a:spcPts val="0"/>
              </a:spcAft>
              <a:buClr>
                <a:srgbClr val="000000"/>
              </a:buClr>
              <a:buSzPts val="3750"/>
              <a:buFont typeface="Helvetica Neue Light"/>
              <a:buChar char="•"/>
              <a:defRPr sz="5000"/>
            </a:lvl2pPr>
            <a:lvl3pPr marL="1371600" lvl="2" indent="-466725" algn="l">
              <a:lnSpc>
                <a:spcPct val="100000"/>
              </a:lnSpc>
              <a:spcBef>
                <a:spcPts val="4200"/>
              </a:spcBef>
              <a:spcAft>
                <a:spcPts val="0"/>
              </a:spcAft>
              <a:buClr>
                <a:srgbClr val="000000"/>
              </a:buClr>
              <a:buSzPts val="3750"/>
              <a:buFont typeface="Helvetica Neue Light"/>
              <a:buChar char="•"/>
              <a:defRPr sz="5000"/>
            </a:lvl3pPr>
            <a:lvl4pPr marL="1828800" lvl="3" indent="-466725" algn="l">
              <a:lnSpc>
                <a:spcPct val="100000"/>
              </a:lnSpc>
              <a:spcBef>
                <a:spcPts val="4200"/>
              </a:spcBef>
              <a:spcAft>
                <a:spcPts val="0"/>
              </a:spcAft>
              <a:buClr>
                <a:srgbClr val="000000"/>
              </a:buClr>
              <a:buSzPts val="3750"/>
              <a:buFont typeface="Helvetica Neue Light"/>
              <a:buChar char="•"/>
              <a:defRPr sz="5000"/>
            </a:lvl4pPr>
            <a:lvl5pPr marL="2286000" lvl="4" indent="-466725" algn="l">
              <a:lnSpc>
                <a:spcPct val="100000"/>
              </a:lnSpc>
              <a:spcBef>
                <a:spcPts val="4200"/>
              </a:spcBef>
              <a:spcAft>
                <a:spcPts val="0"/>
              </a:spcAft>
              <a:buClr>
                <a:srgbClr val="000000"/>
              </a:buClr>
              <a:buSzPts val="3750"/>
              <a:buFont typeface="Helvetica Neue Light"/>
              <a:buChar char="•"/>
              <a:defRPr sz="5000"/>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84" name="Google Shape;84;g35b72535091_1_28"/>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13"/>
        <p:cNvGrpSpPr/>
        <p:nvPr/>
      </p:nvGrpSpPr>
      <p:grpSpPr>
        <a:xfrm>
          <a:off x="0" y="0"/>
          <a:ext cx="0" cy="0"/>
          <a:chOff x="0" y="0"/>
          <a:chExt cx="0" cy="0"/>
        </a:xfrm>
      </p:grpSpPr>
      <p:sp>
        <p:nvSpPr>
          <p:cNvPr id="14" name="Google Shape;14;p21"/>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1"/>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16" name="Google Shape;16;p21"/>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85"/>
        <p:cNvGrpSpPr/>
        <p:nvPr/>
      </p:nvGrpSpPr>
      <p:grpSpPr>
        <a:xfrm>
          <a:off x="0" y="0"/>
          <a:ext cx="0" cy="0"/>
          <a:chOff x="0" y="0"/>
          <a:chExt cx="0" cy="0"/>
        </a:xfrm>
      </p:grpSpPr>
      <p:sp>
        <p:nvSpPr>
          <p:cNvPr id="86" name="Google Shape;86;g35b72535091_1_31"/>
          <p:cNvSpPr>
            <a:spLocks noGrp="1"/>
          </p:cNvSpPr>
          <p:nvPr>
            <p:ph type="pic" idx="2"/>
          </p:nvPr>
        </p:nvSpPr>
        <p:spPr>
          <a:xfrm>
            <a:off x="4387453" y="1250156"/>
            <a:ext cx="7500900" cy="11215800"/>
          </a:xfrm>
          <a:prstGeom prst="rect">
            <a:avLst/>
          </a:prstGeom>
          <a:noFill/>
          <a:ln>
            <a:noFill/>
          </a:ln>
        </p:spPr>
      </p:sp>
      <p:sp>
        <p:nvSpPr>
          <p:cNvPr id="87" name="Google Shape;87;g35b72535091_1_31"/>
          <p:cNvSpPr>
            <a:spLocks noGrp="1"/>
          </p:cNvSpPr>
          <p:nvPr>
            <p:ph type="pic" idx="3"/>
          </p:nvPr>
        </p:nvSpPr>
        <p:spPr>
          <a:xfrm>
            <a:off x="12495609" y="7161609"/>
            <a:ext cx="7500900" cy="5304300"/>
          </a:xfrm>
          <a:prstGeom prst="rect">
            <a:avLst/>
          </a:prstGeom>
          <a:noFill/>
          <a:ln>
            <a:noFill/>
          </a:ln>
        </p:spPr>
      </p:sp>
      <p:sp>
        <p:nvSpPr>
          <p:cNvPr id="88" name="Google Shape;88;g35b72535091_1_31"/>
          <p:cNvSpPr>
            <a:spLocks noGrp="1"/>
          </p:cNvSpPr>
          <p:nvPr>
            <p:ph type="pic" idx="4"/>
          </p:nvPr>
        </p:nvSpPr>
        <p:spPr>
          <a:xfrm>
            <a:off x="12504353" y="1250156"/>
            <a:ext cx="7500900" cy="5304300"/>
          </a:xfrm>
          <a:prstGeom prst="rect">
            <a:avLst/>
          </a:prstGeom>
          <a:noFill/>
          <a:ln>
            <a:noFill/>
          </a:ln>
        </p:spPr>
      </p:sp>
      <p:sp>
        <p:nvSpPr>
          <p:cNvPr id="89" name="Google Shape;89;g35b72535091_1_31"/>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g35b72535091_1_36"/>
          <p:cNvSpPr txBox="1">
            <a:spLocks noGrp="1"/>
          </p:cNvSpPr>
          <p:nvPr>
            <p:ph type="body" idx="1"/>
          </p:nvPr>
        </p:nvSpPr>
        <p:spPr>
          <a:xfrm>
            <a:off x="4833937" y="8947546"/>
            <a:ext cx="14716200" cy="660900"/>
          </a:xfrm>
          <a:prstGeom prst="rect">
            <a:avLst/>
          </a:prstGeom>
          <a:noFill/>
          <a:ln>
            <a:noFill/>
          </a:ln>
        </p:spPr>
        <p:txBody>
          <a:bodyPr spcFirstLastPara="1" wrap="square" lIns="71425" tIns="71425" rIns="71425" bIns="71425" anchor="t" anchorCtr="0">
            <a:sp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92" name="Google Shape;92;g35b72535091_1_36"/>
          <p:cNvSpPr txBox="1">
            <a:spLocks noGrp="1"/>
          </p:cNvSpPr>
          <p:nvPr>
            <p:ph type="body" idx="2"/>
          </p:nvPr>
        </p:nvSpPr>
        <p:spPr>
          <a:xfrm>
            <a:off x="4833937" y="6000353"/>
            <a:ext cx="14716200" cy="965100"/>
          </a:xfrm>
          <a:prstGeom prst="rect">
            <a:avLst/>
          </a:prstGeom>
          <a:noFill/>
          <a:ln>
            <a:noFill/>
          </a:ln>
        </p:spPr>
        <p:txBody>
          <a:bodyPr spcFirstLastPara="1" wrap="square" lIns="71425" tIns="71425" rIns="71425" bIns="71425" anchor="ctr" anchorCtr="0">
            <a:spAutoFit/>
          </a:bodyPr>
          <a:lstStyle>
            <a:lvl1pPr marL="457200" lvl="0" indent="-228600" algn="ctr">
              <a:lnSpc>
                <a:spcPct val="100000"/>
              </a:lnSpc>
              <a:spcBef>
                <a:spcPts val="0"/>
              </a:spcBef>
              <a:spcAft>
                <a:spcPts val="0"/>
              </a:spcAft>
              <a:buClr>
                <a:srgbClr val="000000"/>
              </a:buClr>
              <a:buSzPts val="5200"/>
              <a:buFont typeface="Helvetica Neue Light"/>
              <a:buNone/>
              <a:defRPr sz="5200"/>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93" name="Google Shape;93;g35b72535091_1_36"/>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94"/>
        <p:cNvGrpSpPr/>
        <p:nvPr/>
      </p:nvGrpSpPr>
      <p:grpSpPr>
        <a:xfrm>
          <a:off x="0" y="0"/>
          <a:ext cx="0" cy="0"/>
          <a:chOff x="0" y="0"/>
          <a:chExt cx="0" cy="0"/>
        </a:xfrm>
      </p:grpSpPr>
      <p:sp>
        <p:nvSpPr>
          <p:cNvPr id="95" name="Google Shape;95;g35b72535091_1_40"/>
          <p:cNvSpPr>
            <a:spLocks noGrp="1"/>
          </p:cNvSpPr>
          <p:nvPr>
            <p:ph type="pic" idx="2"/>
          </p:nvPr>
        </p:nvSpPr>
        <p:spPr>
          <a:xfrm>
            <a:off x="3048000" y="0"/>
            <a:ext cx="18280500" cy="13716000"/>
          </a:xfrm>
          <a:prstGeom prst="rect">
            <a:avLst/>
          </a:prstGeom>
          <a:noFill/>
          <a:ln>
            <a:noFill/>
          </a:ln>
        </p:spPr>
      </p:sp>
      <p:sp>
        <p:nvSpPr>
          <p:cNvPr id="96" name="Google Shape;96;g35b72535091_1_40"/>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7"/>
        <p:cNvGrpSpPr/>
        <p:nvPr/>
      </p:nvGrpSpPr>
      <p:grpSpPr>
        <a:xfrm>
          <a:off x="0" y="0"/>
          <a:ext cx="0" cy="0"/>
          <a:chOff x="0" y="0"/>
          <a:chExt cx="0" cy="0"/>
        </a:xfrm>
      </p:grpSpPr>
      <p:sp>
        <p:nvSpPr>
          <p:cNvPr id="98" name="Google Shape;98;g35b72535091_1_43"/>
          <p:cNvSpPr txBox="1">
            <a:spLocks noGrp="1"/>
          </p:cNvSpPr>
          <p:nvPr>
            <p:ph type="sldNum" idx="12"/>
          </p:nvPr>
        </p:nvSpPr>
        <p:spPr>
          <a:xfrm>
            <a:off x="11935814" y="13010554"/>
            <a:ext cx="494400" cy="511200"/>
          </a:xfrm>
          <a:prstGeom prst="rect">
            <a:avLst/>
          </a:prstGeom>
          <a:noFill/>
          <a:ln>
            <a:noFill/>
          </a:ln>
        </p:spPr>
        <p:txBody>
          <a:bodyPr spcFirstLastPara="1" wrap="square" lIns="71425" tIns="71425" rIns="71425" bIns="71425"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12495609" y="892968"/>
            <a:ext cx="7500938" cy="11572876"/>
          </a:xfrm>
          <a:prstGeom prst="rect">
            <a:avLst/>
          </a:prstGeom>
          <a:noFill/>
          <a:ln>
            <a:noFill/>
          </a:ln>
        </p:spPr>
      </p:sp>
      <p:sp>
        <p:nvSpPr>
          <p:cNvPr id="19" name="Google Shape;19;p23"/>
          <p:cNvSpPr txBox="1">
            <a:spLocks noGrp="1"/>
          </p:cNvSpPr>
          <p:nvPr>
            <p:ph type="title"/>
          </p:nvPr>
        </p:nvSpPr>
        <p:spPr>
          <a:xfrm>
            <a:off x="4387453" y="892968"/>
            <a:ext cx="7500938" cy="5607845"/>
          </a:xfrm>
          <a:prstGeom prst="rect">
            <a:avLst/>
          </a:prstGeom>
          <a:noFill/>
          <a:ln>
            <a:noFill/>
          </a:ln>
        </p:spPr>
        <p:txBody>
          <a:bodyPr spcFirstLastPara="1" wrap="square" lIns="71425" tIns="71425" rIns="71425" bIns="71425" anchor="b" anchorCtr="0">
            <a:noAutofit/>
          </a:bodyPr>
          <a:lstStyle>
            <a:lvl1pPr lvl="0" algn="ctr">
              <a:lnSpc>
                <a:spcPct val="100000"/>
              </a:lnSpc>
              <a:spcBef>
                <a:spcPts val="0"/>
              </a:spcBef>
              <a:spcAft>
                <a:spcPts val="0"/>
              </a:spcAft>
              <a:buClr>
                <a:srgbClr val="000000"/>
              </a:buClr>
              <a:buSzPts val="8400"/>
              <a:buFont typeface="Helvetica Neue Light"/>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23"/>
          <p:cNvSpPr txBox="1">
            <a:spLocks noGrp="1"/>
          </p:cNvSpPr>
          <p:nvPr>
            <p:ph type="body" idx="1"/>
          </p:nvPr>
        </p:nvSpPr>
        <p:spPr>
          <a:xfrm>
            <a:off x="4387453" y="6697265"/>
            <a:ext cx="7500938" cy="5768579"/>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1800"/>
              <a:buNone/>
              <a:defRPr/>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21" name="Google Shape;21;p23"/>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24"/>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25"/>
          <p:cNvSpPr txBox="1">
            <a:spLocks noGrp="1"/>
          </p:cNvSpPr>
          <p:nvPr>
            <p:ph type="body" idx="1"/>
          </p:nvPr>
        </p:nvSpPr>
        <p:spPr>
          <a:xfrm>
            <a:off x="4387453" y="3661171"/>
            <a:ext cx="15609095" cy="8840392"/>
          </a:xfrm>
          <a:prstGeom prst="rect">
            <a:avLst/>
          </a:prstGeom>
          <a:noFill/>
          <a:ln>
            <a:noFill/>
          </a:ln>
        </p:spPr>
        <p:txBody>
          <a:bodyPr spcFirstLastPara="1" wrap="square" lIns="71425" tIns="71425" rIns="71425" bIns="71425" anchor="ctr" anchorCtr="0">
            <a:noAutofit/>
          </a:bodyPr>
          <a:lstStyle>
            <a:lvl1pPr marL="457200" lvl="0" indent="-466725" algn="l">
              <a:lnSpc>
                <a:spcPct val="100000"/>
              </a:lnSpc>
              <a:spcBef>
                <a:spcPts val="4200"/>
              </a:spcBef>
              <a:spcAft>
                <a:spcPts val="0"/>
              </a:spcAft>
              <a:buClr>
                <a:srgbClr val="000000"/>
              </a:buClr>
              <a:buSzPts val="3750"/>
              <a:buFont typeface="Helvetica Neue Light"/>
              <a:buChar char="•"/>
              <a:defRPr sz="5000"/>
            </a:lvl1pPr>
            <a:lvl2pPr marL="914400" lvl="1" indent="-466725" algn="l">
              <a:lnSpc>
                <a:spcPct val="100000"/>
              </a:lnSpc>
              <a:spcBef>
                <a:spcPts val="4200"/>
              </a:spcBef>
              <a:spcAft>
                <a:spcPts val="0"/>
              </a:spcAft>
              <a:buClr>
                <a:srgbClr val="000000"/>
              </a:buClr>
              <a:buSzPts val="3750"/>
              <a:buFont typeface="Helvetica Neue Light"/>
              <a:buChar char="•"/>
              <a:defRPr sz="5000"/>
            </a:lvl2pPr>
            <a:lvl3pPr marL="1371600" lvl="2" indent="-466725" algn="l">
              <a:lnSpc>
                <a:spcPct val="100000"/>
              </a:lnSpc>
              <a:spcBef>
                <a:spcPts val="4200"/>
              </a:spcBef>
              <a:spcAft>
                <a:spcPts val="0"/>
              </a:spcAft>
              <a:buClr>
                <a:srgbClr val="000000"/>
              </a:buClr>
              <a:buSzPts val="3750"/>
              <a:buFont typeface="Helvetica Neue Light"/>
              <a:buChar char="•"/>
              <a:defRPr sz="5000"/>
            </a:lvl3pPr>
            <a:lvl4pPr marL="1828800" lvl="3" indent="-466725" algn="l">
              <a:lnSpc>
                <a:spcPct val="100000"/>
              </a:lnSpc>
              <a:spcBef>
                <a:spcPts val="4200"/>
              </a:spcBef>
              <a:spcAft>
                <a:spcPts val="0"/>
              </a:spcAft>
              <a:buClr>
                <a:srgbClr val="000000"/>
              </a:buClr>
              <a:buSzPts val="3750"/>
              <a:buFont typeface="Helvetica Neue Light"/>
              <a:buChar char="•"/>
              <a:defRPr sz="5000"/>
            </a:lvl4pPr>
            <a:lvl5pPr marL="2286000" lvl="4" indent="-466725" algn="l">
              <a:lnSpc>
                <a:spcPct val="100000"/>
              </a:lnSpc>
              <a:spcBef>
                <a:spcPts val="4200"/>
              </a:spcBef>
              <a:spcAft>
                <a:spcPts val="0"/>
              </a:spcAft>
              <a:buClr>
                <a:srgbClr val="000000"/>
              </a:buClr>
              <a:buSzPts val="3750"/>
              <a:buFont typeface="Helvetica Neue Light"/>
              <a:buChar char="•"/>
              <a:defRPr sz="5000"/>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28" name="Google Shape;28;p25"/>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9"/>
        <p:cNvGrpSpPr/>
        <p:nvPr/>
      </p:nvGrpSpPr>
      <p:grpSpPr>
        <a:xfrm>
          <a:off x="0" y="0"/>
          <a:ext cx="0" cy="0"/>
          <a:chOff x="0" y="0"/>
          <a:chExt cx="0" cy="0"/>
        </a:xfrm>
      </p:grpSpPr>
      <p:sp>
        <p:nvSpPr>
          <p:cNvPr id="30" name="Google Shape;30;p26"/>
          <p:cNvSpPr>
            <a:spLocks noGrp="1"/>
          </p:cNvSpPr>
          <p:nvPr>
            <p:ph type="pic" idx="2"/>
          </p:nvPr>
        </p:nvSpPr>
        <p:spPr>
          <a:xfrm>
            <a:off x="12495609" y="3661171"/>
            <a:ext cx="7500938" cy="8840392"/>
          </a:xfrm>
          <a:prstGeom prst="rect">
            <a:avLst/>
          </a:prstGeom>
          <a:noFill/>
          <a:ln>
            <a:noFill/>
          </a:ln>
        </p:spPr>
      </p:sp>
      <p:sp>
        <p:nvSpPr>
          <p:cNvPr id="31" name="Google Shape;31;p26"/>
          <p:cNvSpPr txBox="1">
            <a:spLocks noGrp="1"/>
          </p:cNvSpPr>
          <p:nvPr>
            <p:ph type="title"/>
          </p:nvPr>
        </p:nvSpPr>
        <p:spPr>
          <a:xfrm>
            <a:off x="4387453" y="625078"/>
            <a:ext cx="15609095" cy="3036094"/>
          </a:xfrm>
          <a:prstGeom prst="rect">
            <a:avLst/>
          </a:prstGeom>
          <a:noFill/>
          <a:ln>
            <a:noFill/>
          </a:ln>
        </p:spPr>
        <p:txBody>
          <a:bodyPr spcFirstLastPara="1" wrap="square" lIns="71425" tIns="71425" rIns="71425" bIns="71425" anchor="ctr" anchorCtr="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6"/>
          <p:cNvSpPr txBox="1">
            <a:spLocks noGrp="1"/>
          </p:cNvSpPr>
          <p:nvPr>
            <p:ph type="body" idx="1"/>
          </p:nvPr>
        </p:nvSpPr>
        <p:spPr>
          <a:xfrm>
            <a:off x="4387453" y="3661171"/>
            <a:ext cx="7500938" cy="8840392"/>
          </a:xfrm>
          <a:prstGeom prst="rect">
            <a:avLst/>
          </a:prstGeom>
          <a:noFill/>
          <a:ln>
            <a:noFill/>
          </a:ln>
        </p:spPr>
        <p:txBody>
          <a:bodyPr spcFirstLastPara="1" wrap="square" lIns="71425" tIns="71425" rIns="71425" bIns="71425" anchor="ctr" anchorCtr="0">
            <a:noAutofit/>
          </a:bodyPr>
          <a:lstStyle>
            <a:lvl1pPr marL="457200" lvl="0" indent="-409575" algn="l">
              <a:lnSpc>
                <a:spcPct val="100000"/>
              </a:lnSpc>
              <a:spcBef>
                <a:spcPts val="3200"/>
              </a:spcBef>
              <a:spcAft>
                <a:spcPts val="0"/>
              </a:spcAft>
              <a:buClr>
                <a:srgbClr val="000000"/>
              </a:buClr>
              <a:buSzPts val="2850"/>
              <a:buFont typeface="Helvetica Neue Light"/>
              <a:buChar char="•"/>
              <a:defRPr sz="3800"/>
            </a:lvl1pPr>
            <a:lvl2pPr marL="914400" lvl="1" indent="-409575" algn="l">
              <a:lnSpc>
                <a:spcPct val="100000"/>
              </a:lnSpc>
              <a:spcBef>
                <a:spcPts val="3200"/>
              </a:spcBef>
              <a:spcAft>
                <a:spcPts val="0"/>
              </a:spcAft>
              <a:buClr>
                <a:srgbClr val="000000"/>
              </a:buClr>
              <a:buSzPts val="2850"/>
              <a:buFont typeface="Helvetica Neue Light"/>
              <a:buChar char="•"/>
              <a:defRPr sz="3800"/>
            </a:lvl2pPr>
            <a:lvl3pPr marL="1371600" lvl="2" indent="-409575" algn="l">
              <a:lnSpc>
                <a:spcPct val="100000"/>
              </a:lnSpc>
              <a:spcBef>
                <a:spcPts val="3200"/>
              </a:spcBef>
              <a:spcAft>
                <a:spcPts val="0"/>
              </a:spcAft>
              <a:buClr>
                <a:srgbClr val="000000"/>
              </a:buClr>
              <a:buSzPts val="2850"/>
              <a:buFont typeface="Helvetica Neue Light"/>
              <a:buChar char="•"/>
              <a:defRPr sz="3800"/>
            </a:lvl3pPr>
            <a:lvl4pPr marL="1828800" lvl="3" indent="-409575" algn="l">
              <a:lnSpc>
                <a:spcPct val="100000"/>
              </a:lnSpc>
              <a:spcBef>
                <a:spcPts val="3200"/>
              </a:spcBef>
              <a:spcAft>
                <a:spcPts val="0"/>
              </a:spcAft>
              <a:buClr>
                <a:srgbClr val="000000"/>
              </a:buClr>
              <a:buSzPts val="2850"/>
              <a:buFont typeface="Helvetica Neue Light"/>
              <a:buChar char="•"/>
              <a:defRPr sz="3800"/>
            </a:lvl4pPr>
            <a:lvl5pPr marL="2286000" lvl="4" indent="-409575" algn="l">
              <a:lnSpc>
                <a:spcPct val="100000"/>
              </a:lnSpc>
              <a:spcBef>
                <a:spcPts val="3200"/>
              </a:spcBef>
              <a:spcAft>
                <a:spcPts val="0"/>
              </a:spcAft>
              <a:buClr>
                <a:srgbClr val="000000"/>
              </a:buClr>
              <a:buSzPts val="2850"/>
              <a:buFont typeface="Helvetica Neue Light"/>
              <a:buChar char="•"/>
              <a:defRPr sz="3800"/>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33" name="Google Shape;33;p26"/>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4"/>
        <p:cNvGrpSpPr/>
        <p:nvPr/>
      </p:nvGrpSpPr>
      <p:grpSpPr>
        <a:xfrm>
          <a:off x="0" y="0"/>
          <a:ext cx="0" cy="0"/>
          <a:chOff x="0" y="0"/>
          <a:chExt cx="0" cy="0"/>
        </a:xfrm>
      </p:grpSpPr>
      <p:sp>
        <p:nvSpPr>
          <p:cNvPr id="35" name="Google Shape;35;p27"/>
          <p:cNvSpPr txBox="1">
            <a:spLocks noGrp="1"/>
          </p:cNvSpPr>
          <p:nvPr>
            <p:ph type="body" idx="1"/>
          </p:nvPr>
        </p:nvSpPr>
        <p:spPr>
          <a:xfrm>
            <a:off x="4387453" y="1785937"/>
            <a:ext cx="15609095" cy="10144126"/>
          </a:xfrm>
          <a:prstGeom prst="rect">
            <a:avLst/>
          </a:prstGeom>
          <a:noFill/>
          <a:ln>
            <a:noFill/>
          </a:ln>
        </p:spPr>
        <p:txBody>
          <a:bodyPr spcFirstLastPara="1" wrap="square" lIns="71425" tIns="71425" rIns="71425" bIns="71425" anchor="ctr" anchorCtr="0">
            <a:noAutofit/>
          </a:bodyPr>
          <a:lstStyle>
            <a:lvl1pPr marL="457200" lvl="0" indent="-466725" algn="l">
              <a:lnSpc>
                <a:spcPct val="100000"/>
              </a:lnSpc>
              <a:spcBef>
                <a:spcPts val="4200"/>
              </a:spcBef>
              <a:spcAft>
                <a:spcPts val="0"/>
              </a:spcAft>
              <a:buClr>
                <a:srgbClr val="000000"/>
              </a:buClr>
              <a:buSzPts val="3750"/>
              <a:buFont typeface="Helvetica Neue Light"/>
              <a:buChar char="•"/>
              <a:defRPr sz="5000"/>
            </a:lvl1pPr>
            <a:lvl2pPr marL="914400" lvl="1" indent="-466725" algn="l">
              <a:lnSpc>
                <a:spcPct val="100000"/>
              </a:lnSpc>
              <a:spcBef>
                <a:spcPts val="4200"/>
              </a:spcBef>
              <a:spcAft>
                <a:spcPts val="0"/>
              </a:spcAft>
              <a:buClr>
                <a:srgbClr val="000000"/>
              </a:buClr>
              <a:buSzPts val="3750"/>
              <a:buFont typeface="Helvetica Neue Light"/>
              <a:buChar char="•"/>
              <a:defRPr sz="5000"/>
            </a:lvl2pPr>
            <a:lvl3pPr marL="1371600" lvl="2" indent="-466725" algn="l">
              <a:lnSpc>
                <a:spcPct val="100000"/>
              </a:lnSpc>
              <a:spcBef>
                <a:spcPts val="4200"/>
              </a:spcBef>
              <a:spcAft>
                <a:spcPts val="0"/>
              </a:spcAft>
              <a:buClr>
                <a:srgbClr val="000000"/>
              </a:buClr>
              <a:buSzPts val="3750"/>
              <a:buFont typeface="Helvetica Neue Light"/>
              <a:buChar char="•"/>
              <a:defRPr sz="5000"/>
            </a:lvl3pPr>
            <a:lvl4pPr marL="1828800" lvl="3" indent="-466725" algn="l">
              <a:lnSpc>
                <a:spcPct val="100000"/>
              </a:lnSpc>
              <a:spcBef>
                <a:spcPts val="4200"/>
              </a:spcBef>
              <a:spcAft>
                <a:spcPts val="0"/>
              </a:spcAft>
              <a:buClr>
                <a:srgbClr val="000000"/>
              </a:buClr>
              <a:buSzPts val="3750"/>
              <a:buFont typeface="Helvetica Neue Light"/>
              <a:buChar char="•"/>
              <a:defRPr sz="5000"/>
            </a:lvl4pPr>
            <a:lvl5pPr marL="2286000" lvl="4" indent="-466725" algn="l">
              <a:lnSpc>
                <a:spcPct val="100000"/>
              </a:lnSpc>
              <a:spcBef>
                <a:spcPts val="4200"/>
              </a:spcBef>
              <a:spcAft>
                <a:spcPts val="0"/>
              </a:spcAft>
              <a:buClr>
                <a:srgbClr val="000000"/>
              </a:buClr>
              <a:buSzPts val="3750"/>
              <a:buFont typeface="Helvetica Neue Light"/>
              <a:buChar char="•"/>
              <a:defRPr sz="5000"/>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36" name="Google Shape;36;p27"/>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37"/>
        <p:cNvGrpSpPr/>
        <p:nvPr/>
      </p:nvGrpSpPr>
      <p:grpSpPr>
        <a:xfrm>
          <a:off x="0" y="0"/>
          <a:ext cx="0" cy="0"/>
          <a:chOff x="0" y="0"/>
          <a:chExt cx="0" cy="0"/>
        </a:xfrm>
      </p:grpSpPr>
      <p:sp>
        <p:nvSpPr>
          <p:cNvPr id="38" name="Google Shape;38;p28"/>
          <p:cNvSpPr>
            <a:spLocks noGrp="1"/>
          </p:cNvSpPr>
          <p:nvPr>
            <p:ph type="pic" idx="2"/>
          </p:nvPr>
        </p:nvSpPr>
        <p:spPr>
          <a:xfrm>
            <a:off x="4387453" y="1250156"/>
            <a:ext cx="7500938" cy="11215688"/>
          </a:xfrm>
          <a:prstGeom prst="rect">
            <a:avLst/>
          </a:prstGeom>
          <a:noFill/>
          <a:ln>
            <a:noFill/>
          </a:ln>
        </p:spPr>
      </p:sp>
      <p:sp>
        <p:nvSpPr>
          <p:cNvPr id="39" name="Google Shape;39;p28"/>
          <p:cNvSpPr>
            <a:spLocks noGrp="1"/>
          </p:cNvSpPr>
          <p:nvPr>
            <p:ph type="pic" idx="3"/>
          </p:nvPr>
        </p:nvSpPr>
        <p:spPr>
          <a:xfrm>
            <a:off x="12495609" y="7161609"/>
            <a:ext cx="7500938" cy="5304235"/>
          </a:xfrm>
          <a:prstGeom prst="rect">
            <a:avLst/>
          </a:prstGeom>
          <a:noFill/>
          <a:ln>
            <a:noFill/>
          </a:ln>
        </p:spPr>
      </p:sp>
      <p:sp>
        <p:nvSpPr>
          <p:cNvPr id="40" name="Google Shape;40;p28"/>
          <p:cNvSpPr>
            <a:spLocks noGrp="1"/>
          </p:cNvSpPr>
          <p:nvPr>
            <p:ph type="pic" idx="4"/>
          </p:nvPr>
        </p:nvSpPr>
        <p:spPr>
          <a:xfrm>
            <a:off x="12504353" y="1250156"/>
            <a:ext cx="7500939" cy="5304235"/>
          </a:xfrm>
          <a:prstGeom prst="rect">
            <a:avLst/>
          </a:prstGeom>
          <a:noFill/>
          <a:ln>
            <a:noFill/>
          </a:ln>
        </p:spPr>
      </p:sp>
      <p:sp>
        <p:nvSpPr>
          <p:cNvPr id="41" name="Google Shape;41;p28"/>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
        <p:cNvGrpSpPr/>
        <p:nvPr/>
      </p:nvGrpSpPr>
      <p:grpSpPr>
        <a:xfrm>
          <a:off x="0" y="0"/>
          <a:ext cx="0" cy="0"/>
          <a:chOff x="0" y="0"/>
          <a:chExt cx="0" cy="0"/>
        </a:xfrm>
      </p:grpSpPr>
      <p:sp>
        <p:nvSpPr>
          <p:cNvPr id="43" name="Google Shape;43;p29"/>
          <p:cNvSpPr txBox="1">
            <a:spLocks noGrp="1"/>
          </p:cNvSpPr>
          <p:nvPr>
            <p:ph type="body" idx="1"/>
          </p:nvPr>
        </p:nvSpPr>
        <p:spPr>
          <a:xfrm>
            <a:off x="4833937" y="8947546"/>
            <a:ext cx="14716126" cy="660798"/>
          </a:xfrm>
          <a:prstGeom prst="rect">
            <a:avLst/>
          </a:prstGeom>
          <a:noFill/>
          <a:ln>
            <a:noFill/>
          </a:ln>
        </p:spPr>
        <p:txBody>
          <a:bodyPr spcFirstLastPara="1" wrap="square" lIns="71425" tIns="71425" rIns="71425" bIns="71425" anchor="t" anchorCtr="0">
            <a:noAutofit/>
          </a:bodyPr>
          <a:lstStyle>
            <a:lvl1pPr marL="457200" lvl="0" indent="-228600" algn="ctr">
              <a:lnSpc>
                <a:spcPct val="100000"/>
              </a:lnSpc>
              <a:spcBef>
                <a:spcPts val="0"/>
              </a:spcBef>
              <a:spcAft>
                <a:spcPts val="0"/>
              </a:spcAft>
              <a:buClr>
                <a:srgbClr val="000000"/>
              </a:buClr>
              <a:buSzPts val="3200"/>
              <a:buFont typeface="Helvetica Neue Light"/>
              <a:buNone/>
              <a:defRPr sz="3200"/>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44" name="Google Shape;44;p29"/>
          <p:cNvSpPr txBox="1">
            <a:spLocks noGrp="1"/>
          </p:cNvSpPr>
          <p:nvPr>
            <p:ph type="body" idx="2"/>
          </p:nvPr>
        </p:nvSpPr>
        <p:spPr>
          <a:xfrm>
            <a:off x="4833937" y="6000353"/>
            <a:ext cx="14716126" cy="965201"/>
          </a:xfrm>
          <a:prstGeom prst="rect">
            <a:avLst/>
          </a:prstGeom>
          <a:noFill/>
          <a:ln>
            <a:noFill/>
          </a:ln>
        </p:spPr>
        <p:txBody>
          <a:bodyPr spcFirstLastPara="1" wrap="square" lIns="71425" tIns="71425" rIns="71425" bIns="71425" anchor="ctr" anchorCtr="0">
            <a:noAutofit/>
          </a:bodyPr>
          <a:lstStyle>
            <a:lvl1pPr marL="457200" lvl="0" indent="-228600" algn="ctr">
              <a:lnSpc>
                <a:spcPct val="100000"/>
              </a:lnSpc>
              <a:spcBef>
                <a:spcPts val="0"/>
              </a:spcBef>
              <a:spcAft>
                <a:spcPts val="0"/>
              </a:spcAft>
              <a:buClr>
                <a:srgbClr val="000000"/>
              </a:buClr>
              <a:buSzPts val="5200"/>
              <a:buFont typeface="Helvetica Neue Light"/>
              <a:buNone/>
              <a:defRPr sz="5200"/>
            </a:lvl1pPr>
            <a:lvl2pPr marL="914400" lvl="1" indent="-228600" algn="ctr">
              <a:lnSpc>
                <a:spcPct val="100000"/>
              </a:lnSpc>
              <a:spcBef>
                <a:spcPts val="0"/>
              </a:spcBef>
              <a:spcAft>
                <a:spcPts val="0"/>
              </a:spcAft>
              <a:buClr>
                <a:srgbClr val="000000"/>
              </a:buClr>
              <a:buSzPts val="1800"/>
              <a:buNone/>
              <a:defRPr/>
            </a:lvl2pPr>
            <a:lvl3pPr marL="1371600" lvl="2" indent="-228600" algn="ctr">
              <a:lnSpc>
                <a:spcPct val="100000"/>
              </a:lnSpc>
              <a:spcBef>
                <a:spcPts val="0"/>
              </a:spcBef>
              <a:spcAft>
                <a:spcPts val="0"/>
              </a:spcAft>
              <a:buClr>
                <a:srgbClr val="000000"/>
              </a:buClr>
              <a:buSzPts val="1800"/>
              <a:buNone/>
              <a:defRPr/>
            </a:lvl3pPr>
            <a:lvl4pPr marL="1828800" lvl="3" indent="-228600" algn="ctr">
              <a:lnSpc>
                <a:spcPct val="100000"/>
              </a:lnSpc>
              <a:spcBef>
                <a:spcPts val="0"/>
              </a:spcBef>
              <a:spcAft>
                <a:spcPts val="0"/>
              </a:spcAft>
              <a:buClr>
                <a:srgbClr val="000000"/>
              </a:buClr>
              <a:buSzPts val="1800"/>
              <a:buNone/>
              <a:defRPr/>
            </a:lvl4pPr>
            <a:lvl5pPr marL="2286000" lvl="4" indent="-228600" algn="ctr">
              <a:lnSpc>
                <a:spcPct val="100000"/>
              </a:lnSpc>
              <a:spcBef>
                <a:spcPts val="0"/>
              </a:spcBef>
              <a:spcAft>
                <a:spcPts val="0"/>
              </a:spcAft>
              <a:buClr>
                <a:srgbClr val="000000"/>
              </a:buClr>
              <a:buSzPts val="1800"/>
              <a:buNone/>
              <a:defRPr/>
            </a:lvl5pPr>
            <a:lvl6pPr marL="2743200" lvl="5" indent="-228600" algn="ctr">
              <a:lnSpc>
                <a:spcPct val="100000"/>
              </a:lnSpc>
              <a:spcBef>
                <a:spcPts val="0"/>
              </a:spcBef>
              <a:spcAft>
                <a:spcPts val="0"/>
              </a:spcAft>
              <a:buClr>
                <a:srgbClr val="000000"/>
              </a:buClr>
              <a:buSzPts val="1800"/>
              <a:buNone/>
              <a:defRPr/>
            </a:lvl6pPr>
            <a:lvl7pPr marL="3200400" lvl="6" indent="-228600" algn="ctr">
              <a:lnSpc>
                <a:spcPct val="100000"/>
              </a:lnSpc>
              <a:spcBef>
                <a:spcPts val="0"/>
              </a:spcBef>
              <a:spcAft>
                <a:spcPts val="0"/>
              </a:spcAft>
              <a:buClr>
                <a:srgbClr val="000000"/>
              </a:buClr>
              <a:buSzPts val="1800"/>
              <a:buNone/>
              <a:defRPr/>
            </a:lvl7pPr>
            <a:lvl8pPr marL="3657600" lvl="7" indent="-228600" algn="ctr">
              <a:lnSpc>
                <a:spcPct val="100000"/>
              </a:lnSpc>
              <a:spcBef>
                <a:spcPts val="0"/>
              </a:spcBef>
              <a:spcAft>
                <a:spcPts val="0"/>
              </a:spcAft>
              <a:buClr>
                <a:srgbClr val="000000"/>
              </a:buClr>
              <a:buSzPts val="1800"/>
              <a:buNone/>
              <a:defRPr/>
            </a:lvl8pPr>
            <a:lvl9pPr marL="4114800" lvl="8" indent="-228600" algn="ctr">
              <a:lnSpc>
                <a:spcPct val="100000"/>
              </a:lnSpc>
              <a:spcBef>
                <a:spcPts val="0"/>
              </a:spcBef>
              <a:spcAft>
                <a:spcPts val="0"/>
              </a:spcAft>
              <a:buClr>
                <a:srgbClr val="000000"/>
              </a:buClr>
              <a:buSzPts val="1800"/>
              <a:buNone/>
              <a:defRPr/>
            </a:lvl9pPr>
          </a:lstStyle>
          <a:p>
            <a:endParaRPr/>
          </a:p>
        </p:txBody>
      </p:sp>
      <p:sp>
        <p:nvSpPr>
          <p:cNvPr id="45" name="Google Shape;45;p29"/>
          <p:cNvSpPr txBox="1">
            <a:spLocks noGrp="1"/>
          </p:cNvSpPr>
          <p:nvPr>
            <p:ph type="sldNum" idx="12"/>
          </p:nvPr>
        </p:nvSpPr>
        <p:spPr>
          <a:xfrm>
            <a:off x="11935814" y="13010554"/>
            <a:ext cx="494513" cy="511176"/>
          </a:xfrm>
          <a:prstGeom prst="rect">
            <a:avLst/>
          </a:prstGeom>
          <a:noFill/>
          <a:ln>
            <a:noFill/>
          </a:ln>
        </p:spPr>
        <p:txBody>
          <a:bodyPr spcFirstLastPara="1" wrap="square" lIns="71425" tIns="71425" rIns="71425" bIns="71425"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Autofit/>
          </a:bodyPr>
          <a:lstStyle>
            <a:lvl1pPr marR="0" lvl="0"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7" name="Google Shape;7;p20"/>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Autofit/>
          </a:bodyPr>
          <a:lstStyle>
            <a:lvl1pPr marL="457200" marR="0" lvl="0"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5pPr>
            <a:lvl6pPr marL="2743200" marR="0" lvl="5"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6pPr>
            <a:lvl7pPr marL="3200400" marR="0" lvl="6"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7pPr>
            <a:lvl8pPr marL="3657600" marR="0" lvl="7"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8pPr>
            <a:lvl9pPr marL="4114800" marR="0" lvl="8"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8" name="Google Shape;8;p20"/>
          <p:cNvSpPr txBox="1">
            <a:spLocks noGrp="1"/>
          </p:cNvSpPr>
          <p:nvPr>
            <p:ph type="sldNum" idx="12"/>
          </p:nvPr>
        </p:nvSpPr>
        <p:spPr>
          <a:xfrm>
            <a:off x="11959031" y="13081000"/>
            <a:ext cx="453238" cy="469900"/>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
        <p:cNvGrpSpPr/>
        <p:nvPr/>
      </p:nvGrpSpPr>
      <p:grpSpPr>
        <a:xfrm>
          <a:off x="0" y="0"/>
          <a:ext cx="0" cy="0"/>
          <a:chOff x="0" y="0"/>
          <a:chExt cx="0" cy="0"/>
        </a:xfrm>
      </p:grpSpPr>
      <p:sp>
        <p:nvSpPr>
          <p:cNvPr id="55" name="Google Shape;55;g35b72535091_1_0"/>
          <p:cNvSpPr txBox="1">
            <a:spLocks noGrp="1"/>
          </p:cNvSpPr>
          <p:nvPr>
            <p:ph type="title"/>
          </p:nvPr>
        </p:nvSpPr>
        <p:spPr>
          <a:xfrm>
            <a:off x="1778000" y="2298700"/>
            <a:ext cx="20828100" cy="4648200"/>
          </a:xfrm>
          <a:prstGeom prst="rect">
            <a:avLst/>
          </a:prstGeom>
          <a:noFill/>
          <a:ln>
            <a:noFill/>
          </a:ln>
        </p:spPr>
        <p:txBody>
          <a:bodyPr spcFirstLastPara="1" wrap="square" lIns="50800" tIns="50800" rIns="50800" bIns="50800" anchor="b" anchorCtr="0">
            <a:normAutofit/>
          </a:bodyPr>
          <a:lstStyle>
            <a:lvl1pPr marR="0" lvl="0"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5pPr>
            <a:lvl6pPr marR="0" lvl="5"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6pPr>
            <a:lvl7pPr marR="0" lvl="6"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7pPr>
            <a:lvl8pPr marR="0" lvl="7"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8pPr>
            <a:lvl9pPr marR="0" lvl="8" algn="ctr" rtl="0">
              <a:lnSpc>
                <a:spcPct val="100000"/>
              </a:lnSpc>
              <a:spcBef>
                <a:spcPts val="0"/>
              </a:spcBef>
              <a:spcAft>
                <a:spcPts val="0"/>
              </a:spcAft>
              <a:buClr>
                <a:srgbClr val="000000"/>
              </a:buClr>
              <a:buSzPts val="11200"/>
              <a:buFont typeface="Helvetica Neue Light"/>
              <a:buNone/>
              <a:defRPr sz="112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6" name="Google Shape;56;g35b72535091_1_0"/>
          <p:cNvSpPr txBox="1">
            <a:spLocks noGrp="1"/>
          </p:cNvSpPr>
          <p:nvPr>
            <p:ph type="body" idx="1"/>
          </p:nvPr>
        </p:nvSpPr>
        <p:spPr>
          <a:xfrm>
            <a:off x="1778000" y="7073900"/>
            <a:ext cx="20828100" cy="1587600"/>
          </a:xfrm>
          <a:prstGeom prst="rect">
            <a:avLst/>
          </a:prstGeom>
          <a:noFill/>
          <a:ln>
            <a:noFill/>
          </a:ln>
        </p:spPr>
        <p:txBody>
          <a:bodyPr spcFirstLastPara="1" wrap="square" lIns="50800" tIns="50800" rIns="50800" bIns="50800" anchor="t" anchorCtr="0">
            <a:normAutofit/>
          </a:bodyPr>
          <a:lstStyle>
            <a:lvl1pPr marL="457200" marR="0" lvl="0"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1pPr>
            <a:lvl2pPr marL="914400" marR="0" lvl="1"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2pPr>
            <a:lvl3pPr marL="1371600" marR="0" lvl="2"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3pPr>
            <a:lvl4pPr marL="1828800" marR="0" lvl="3"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4pPr>
            <a:lvl5pPr marL="2286000" marR="0" lvl="4"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5pPr>
            <a:lvl6pPr marL="2743200" marR="0" lvl="5"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6pPr>
            <a:lvl7pPr marL="3200400" marR="0" lvl="6"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7pPr>
            <a:lvl8pPr marL="3657600" marR="0" lvl="7"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8pPr>
            <a:lvl9pPr marL="4114800" marR="0" lvl="8" indent="-228600" algn="ctr" rtl="0">
              <a:lnSpc>
                <a:spcPct val="100000"/>
              </a:lnSpc>
              <a:spcBef>
                <a:spcPts val="0"/>
              </a:spcBef>
              <a:spcAft>
                <a:spcPts val="0"/>
              </a:spcAft>
              <a:buClr>
                <a:srgbClr val="000000"/>
              </a:buClr>
              <a:buSzPts val="4400"/>
              <a:buFont typeface="Helvetica Neue Light"/>
              <a:buNone/>
              <a:defRPr sz="44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7" name="Google Shape;57;g35b72535091_1_0"/>
          <p:cNvSpPr txBox="1">
            <a:spLocks noGrp="1"/>
          </p:cNvSpPr>
          <p:nvPr>
            <p:ph type="sldNum" idx="12"/>
          </p:nvPr>
        </p:nvSpPr>
        <p:spPr>
          <a:xfrm>
            <a:off x="11959031" y="13081000"/>
            <a:ext cx="453300" cy="4698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0ff88b52be_0_0"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04" name="Google Shape;104;g20ff88b52be_0_0"/>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05" name="Google Shape;105;g20ff88b52be_0_0"/>
          <p:cNvSpPr/>
          <p:nvPr/>
        </p:nvSpPr>
        <p:spPr>
          <a:xfrm>
            <a:off x="1769526" y="3763013"/>
            <a:ext cx="20844900" cy="2024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7000"/>
              <a:buFont typeface="Helvetica Neue"/>
              <a:buNone/>
            </a:pPr>
            <a:r>
              <a:rPr lang="en-GB" sz="7000" b="1" i="0" u="none" strike="noStrike" cap="none">
                <a:solidFill>
                  <a:schemeClr val="dk1"/>
                </a:solidFill>
                <a:latin typeface="Helvetica Neue"/>
                <a:ea typeface="Helvetica Neue"/>
                <a:cs typeface="Helvetica Neue"/>
                <a:sym typeface="Helvetica Neue"/>
              </a:rPr>
              <a:t>Building Resilience in Challenging Times</a:t>
            </a:r>
            <a:endParaRPr sz="1400" b="0" i="0" u="none" strike="noStrike" cap="none">
              <a:solidFill>
                <a:srgbClr val="000000"/>
              </a:solidFill>
              <a:latin typeface="Arial"/>
              <a:ea typeface="Arial"/>
              <a:cs typeface="Arial"/>
              <a:sym typeface="Arial"/>
            </a:endParaRPr>
          </a:p>
        </p:txBody>
      </p:sp>
      <p:sp>
        <p:nvSpPr>
          <p:cNvPr id="106" name="Google Shape;106;g20ff88b52be_0_0"/>
          <p:cNvSpPr/>
          <p:nvPr/>
        </p:nvSpPr>
        <p:spPr>
          <a:xfrm>
            <a:off x="1769526" y="7324114"/>
            <a:ext cx="20844900" cy="748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07" name="Google Shape;107;g20ff88b52be_0_0"/>
          <p:cNvPicPr preferRelativeResize="0"/>
          <p:nvPr/>
        </p:nvPicPr>
        <p:blipFill rotWithShape="1">
          <a:blip r:embed="rId4">
            <a:alphaModFix/>
          </a:blip>
          <a:srcRect/>
          <a:stretch/>
        </p:blipFill>
        <p:spPr>
          <a:xfrm>
            <a:off x="9777651" y="7731157"/>
            <a:ext cx="4999222" cy="3069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8"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90" name="Google Shape;190;p8"/>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91" name="Google Shape;191;p8"/>
          <p:cNvSpPr/>
          <p:nvPr/>
        </p:nvSpPr>
        <p:spPr>
          <a:xfrm>
            <a:off x="1949283" y="5749288"/>
            <a:ext cx="20844948" cy="2013799"/>
          </a:xfrm>
          <a:prstGeom prst="rect">
            <a:avLst/>
          </a:prstGeom>
          <a:noFill/>
          <a:ln>
            <a:noFill/>
          </a:ln>
        </p:spPr>
        <p:txBody>
          <a:bodyPr spcFirstLastPara="1" wrap="square" lIns="50800" tIns="50800" rIns="50800" bIns="50800" anchor="ctr" anchorCtr="0">
            <a:noAutofit/>
          </a:bodyPr>
          <a:lstStyle/>
          <a:p>
            <a:pPr marL="0" marR="0" lvl="0" indent="0" algn="ctr" rtl="0">
              <a:lnSpc>
                <a:spcPct val="96052"/>
              </a:lnSpc>
              <a:spcBef>
                <a:spcPts val="0"/>
              </a:spcBef>
              <a:spcAft>
                <a:spcPts val="0"/>
              </a:spcAft>
              <a:buClr>
                <a:srgbClr val="000000"/>
              </a:buClr>
              <a:buSzPts val="7600"/>
              <a:buFont typeface="Helvetica Neue"/>
              <a:buNone/>
            </a:pPr>
            <a:r>
              <a:rPr lang="en-GB" sz="7600" b="0" i="0" u="none" strike="noStrike" cap="none">
                <a:solidFill>
                  <a:srgbClr val="000000"/>
                </a:solidFill>
                <a:latin typeface="Helvetica Neue"/>
                <a:ea typeface="Helvetica Neue"/>
                <a:cs typeface="Helvetica Neue"/>
                <a:sym typeface="Helvetica Neue"/>
              </a:rPr>
              <a:t>How to build personal resilience in order to navigate the stresses of the world</a:t>
            </a:r>
            <a:endParaRPr sz="1400" b="0" i="0" u="none" strike="noStrike" cap="none">
              <a:solidFill>
                <a:srgbClr val="000000"/>
              </a:solidFill>
              <a:latin typeface="Arial"/>
              <a:ea typeface="Arial"/>
              <a:cs typeface="Arial"/>
              <a:sym typeface="Arial"/>
            </a:endParaRPr>
          </a:p>
        </p:txBody>
      </p:sp>
      <p:sp>
        <p:nvSpPr>
          <p:cNvPr id="192" name="Google Shape;192;p8"/>
          <p:cNvSpPr/>
          <p:nvPr/>
        </p:nvSpPr>
        <p:spPr>
          <a:xfrm>
            <a:off x="1769526" y="7324114"/>
            <a:ext cx="20844948" cy="74892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93" name="Google Shape;193;p8"/>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9"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99" name="Google Shape;199;p9"/>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00" name="Google Shape;200;p9"/>
          <p:cNvSpPr/>
          <p:nvPr/>
        </p:nvSpPr>
        <p:spPr>
          <a:xfrm>
            <a:off x="1769526" y="4571905"/>
            <a:ext cx="20844900" cy="3793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Strategies to build resilience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#1 Identifying our inner critic</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Finding new ways to see the situation</a:t>
            </a:r>
            <a:endParaRPr sz="4000" b="1" i="0" u="none" strike="noStrike" cap="none">
              <a:solidFill>
                <a:srgbClr val="000000"/>
              </a:solidFill>
              <a:latin typeface="Helvetica Neue"/>
              <a:ea typeface="Helvetica Neue"/>
              <a:cs typeface="Helvetica Neue"/>
              <a:sym typeface="Helvetica Neue"/>
            </a:endParaRPr>
          </a:p>
        </p:txBody>
      </p:sp>
      <p:pic>
        <p:nvPicPr>
          <p:cNvPr id="201" name="Google Shape;201;p9"/>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3594bc6c89a_0_0" descr="Copy of Copy of 680px x 400px – Untitled Design (3).png"/>
          <p:cNvPicPr preferRelativeResize="0"/>
          <p:nvPr/>
        </p:nvPicPr>
        <p:blipFill rotWithShape="1">
          <a:blip r:embed="rId3">
            <a:alphaModFix/>
          </a:blip>
          <a:srcRect t="-925" r="54524" b="50331"/>
          <a:stretch/>
        </p:blipFill>
        <p:spPr>
          <a:xfrm>
            <a:off x="0" y="-382625"/>
            <a:ext cx="24383999" cy="14275225"/>
          </a:xfrm>
          <a:prstGeom prst="rect">
            <a:avLst/>
          </a:prstGeom>
          <a:noFill/>
          <a:ln>
            <a:noFill/>
          </a:ln>
        </p:spPr>
      </p:pic>
      <p:sp>
        <p:nvSpPr>
          <p:cNvPr id="207" name="Google Shape;207;g3594bc6c89a_0_0"/>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08" name="Google Shape;208;g3594bc6c89a_0_0"/>
          <p:cNvSpPr/>
          <p:nvPr/>
        </p:nvSpPr>
        <p:spPr>
          <a:xfrm>
            <a:off x="1769525" y="1705873"/>
            <a:ext cx="20844900" cy="8379000"/>
          </a:xfrm>
          <a:prstGeom prst="rect">
            <a:avLst/>
          </a:prstGeom>
          <a:noFill/>
          <a:ln>
            <a:noFill/>
          </a:ln>
        </p:spPr>
        <p:txBody>
          <a:bodyPr spcFirstLastPara="1" wrap="square" lIns="50800" tIns="50800" rIns="50800" bIns="50800" anchor="ctr" anchorCtr="0">
            <a:noAutofit/>
          </a:bodyPr>
          <a:lstStyle/>
          <a:p>
            <a:pPr marL="0" marR="0" lvl="0" indent="0" algn="ctr" rtl="0">
              <a:lnSpc>
                <a:spcPct val="182500"/>
              </a:lnSpc>
              <a:spcBef>
                <a:spcPts val="0"/>
              </a:spcBef>
              <a:spcAft>
                <a:spcPts val="0"/>
              </a:spcAft>
              <a:buClr>
                <a:srgbClr val="000000"/>
              </a:buClr>
              <a:buSzPts val="4000"/>
              <a:buFont typeface="Helvetica Neue"/>
              <a:buNone/>
            </a:pPr>
            <a:endParaRPr sz="3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1" i="0" u="none" strike="noStrike" cap="none">
                <a:solidFill>
                  <a:schemeClr val="dk1"/>
                </a:solidFill>
                <a:latin typeface="Helvetica Neue"/>
                <a:ea typeface="Helvetica Neue"/>
                <a:cs typeface="Helvetica Neue"/>
                <a:sym typeface="Helvetica Neue"/>
              </a:rPr>
              <a:t>#1 Identifying our inner critic</a:t>
            </a:r>
            <a:r>
              <a:rPr lang="en-GB" sz="6000" b="1" i="0" u="none" strike="noStrike" cap="none">
                <a:solidFill>
                  <a:srgbClr val="000000"/>
                </a:solidFill>
                <a:latin typeface="Helvetica Neue"/>
                <a:ea typeface="Helvetica Neue"/>
                <a:cs typeface="Helvetica Neue"/>
                <a:sym typeface="Helvetica Neue"/>
              </a:rPr>
              <a:t> | Exercise</a:t>
            </a:r>
            <a:endParaRPr sz="6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endParaRPr sz="3000" b="1" i="0" u="none" strike="noStrike" cap="none">
              <a:solidFill>
                <a:srgbClr val="000000"/>
              </a:solidFill>
              <a:latin typeface="Helvetica Neue"/>
              <a:ea typeface="Helvetica Neue"/>
              <a:cs typeface="Helvetica Neue"/>
              <a:sym typeface="Helvetica Neue"/>
            </a:endParaRPr>
          </a:p>
          <a:p>
            <a:pPr marL="457200" marR="0" lvl="0" indent="-457200" algn="ctr" rtl="0">
              <a:lnSpc>
                <a:spcPct val="150000"/>
              </a:lnSpc>
              <a:spcBef>
                <a:spcPts val="1000"/>
              </a:spcBef>
              <a:spcAft>
                <a:spcPts val="0"/>
              </a:spcAft>
              <a:buClr>
                <a:srgbClr val="000000"/>
              </a:buClr>
              <a:buSzPts val="5000"/>
              <a:buFont typeface="Helvetica Neue"/>
              <a:buAutoNum type="arabicPeriod"/>
            </a:pPr>
            <a:r>
              <a:rPr lang="en-GB" sz="5000" b="0" i="0" u="none" strike="noStrike" cap="none">
                <a:solidFill>
                  <a:srgbClr val="000000"/>
                </a:solidFill>
                <a:latin typeface="Helvetica Neue"/>
                <a:ea typeface="Helvetica Neue"/>
                <a:cs typeface="Helvetica Neue"/>
                <a:sym typeface="Helvetica Neue"/>
              </a:rPr>
              <a:t>Identify the gremlin. </a:t>
            </a:r>
            <a:endParaRPr sz="5000" b="0" i="0" u="none" strike="noStrike" cap="none">
              <a:solidFill>
                <a:srgbClr val="000000"/>
              </a:solidFill>
              <a:latin typeface="Helvetica Neue"/>
              <a:ea typeface="Helvetica Neue"/>
              <a:cs typeface="Helvetica Neue"/>
              <a:sym typeface="Helvetica Neue"/>
            </a:endParaRPr>
          </a:p>
          <a:p>
            <a:pPr marL="457200" marR="0" lvl="0" indent="0" algn="ctr" rtl="0">
              <a:lnSpc>
                <a:spcPct val="150000"/>
              </a:lnSpc>
              <a:spcBef>
                <a:spcPts val="0"/>
              </a:spcBef>
              <a:spcAft>
                <a:spcPts val="0"/>
              </a:spcAft>
              <a:buClr>
                <a:srgbClr val="000000"/>
              </a:buClr>
              <a:buSzPts val="5000"/>
              <a:buFont typeface="Arial"/>
              <a:buNone/>
            </a:pPr>
            <a:r>
              <a:rPr lang="en-GB" sz="5000" b="0" i="0" u="none" strike="noStrike" cap="none">
                <a:solidFill>
                  <a:srgbClr val="000000"/>
                </a:solidFill>
                <a:latin typeface="Helvetica Neue"/>
                <a:ea typeface="Helvetica Neue"/>
                <a:cs typeface="Helvetica Neue"/>
                <a:sym typeface="Helvetica Neue"/>
              </a:rPr>
              <a:t>What does it say?</a:t>
            </a:r>
            <a:endParaRPr sz="5000" b="0" i="0" u="none" strike="noStrike" cap="none">
              <a:solidFill>
                <a:srgbClr val="000000"/>
              </a:solidFill>
              <a:latin typeface="Helvetica Neue"/>
              <a:ea typeface="Helvetica Neue"/>
              <a:cs typeface="Helvetica Neue"/>
              <a:sym typeface="Helvetica Neue"/>
            </a:endParaRPr>
          </a:p>
          <a:p>
            <a:pPr marL="457200" marR="0" lvl="0" indent="-457200" algn="ctr" rtl="0">
              <a:lnSpc>
                <a:spcPct val="150000"/>
              </a:lnSpc>
              <a:spcBef>
                <a:spcPts val="2000"/>
              </a:spcBef>
              <a:spcAft>
                <a:spcPts val="0"/>
              </a:spcAft>
              <a:buClr>
                <a:srgbClr val="000000"/>
              </a:buClr>
              <a:buSzPts val="5000"/>
              <a:buFont typeface="Helvetica Neue"/>
              <a:buAutoNum type="arabicPeriod"/>
            </a:pPr>
            <a:r>
              <a:rPr lang="en-GB" sz="5000" b="0" i="0" u="none" strike="noStrike" cap="none">
                <a:solidFill>
                  <a:srgbClr val="000000"/>
                </a:solidFill>
                <a:latin typeface="Helvetica Neue"/>
                <a:ea typeface="Helvetica Neue"/>
                <a:cs typeface="Helvetica Neue"/>
                <a:sym typeface="Helvetica Neue"/>
              </a:rPr>
              <a:t>Find new ways to see the situation </a:t>
            </a:r>
            <a:r>
              <a:rPr lang="en-GB" sz="5000" b="0" i="0" u="none" strike="noStrike" cap="none">
                <a:solidFill>
                  <a:schemeClr val="dk1"/>
                </a:solidFill>
                <a:latin typeface="Helvetica Neue"/>
                <a:ea typeface="Helvetica Neue"/>
                <a:cs typeface="Helvetica Neue"/>
                <a:sym typeface="Helvetica Neue"/>
              </a:rPr>
              <a:t>(incl. help each other) </a:t>
            </a:r>
            <a:endParaRPr sz="5000" b="0" i="0" u="none" strike="noStrike" cap="none">
              <a:solidFill>
                <a:schemeClr val="dk1"/>
              </a:solidFill>
              <a:latin typeface="Helvetica Neue"/>
              <a:ea typeface="Helvetica Neue"/>
              <a:cs typeface="Helvetica Neue"/>
              <a:sym typeface="Helvetica Neue"/>
            </a:endParaRPr>
          </a:p>
          <a:p>
            <a:pPr marL="457200" marR="0" lvl="0" indent="0" algn="ctr" rtl="0">
              <a:lnSpc>
                <a:spcPct val="182500"/>
              </a:lnSpc>
              <a:spcBef>
                <a:spcPts val="0"/>
              </a:spcBef>
              <a:spcAft>
                <a:spcPts val="0"/>
              </a:spcAft>
              <a:buClr>
                <a:srgbClr val="000000"/>
              </a:buClr>
              <a:buSzPts val="5000"/>
              <a:buFont typeface="Arial"/>
              <a:buNone/>
            </a:pPr>
            <a:r>
              <a:rPr lang="en-GB" sz="5000" b="0" i="0" u="none" strike="noStrike" cap="none">
                <a:solidFill>
                  <a:schemeClr val="dk1"/>
                </a:solidFill>
                <a:latin typeface="Helvetica Neue"/>
                <a:ea typeface="Helvetica Neue"/>
                <a:cs typeface="Helvetica Neue"/>
                <a:sym typeface="Helvetica Neue"/>
              </a:rPr>
              <a:t>What are some other true/helpful perspectives?</a:t>
            </a:r>
            <a:endParaRPr sz="5000" b="0" i="0" u="none" strike="noStrike" cap="none">
              <a:solidFill>
                <a:schemeClr val="dk1"/>
              </a:solidFill>
              <a:latin typeface="Helvetica Neue"/>
              <a:ea typeface="Helvetica Neue"/>
              <a:cs typeface="Helvetica Neue"/>
              <a:sym typeface="Helvetica Neue"/>
            </a:endParaRPr>
          </a:p>
        </p:txBody>
      </p:sp>
      <p:pic>
        <p:nvPicPr>
          <p:cNvPr id="209" name="Google Shape;209;g3594bc6c89a_0_0"/>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35b71855251_0_2" descr="Copy of Copy of 680px x 400px – Untitled Design (3).png"/>
          <p:cNvPicPr preferRelativeResize="0"/>
          <p:nvPr/>
        </p:nvPicPr>
        <p:blipFill rotWithShape="1">
          <a:blip r:embed="rId3">
            <a:alphaModFix/>
          </a:blip>
          <a:srcRect t="-925" r="54524" b="50331"/>
          <a:stretch/>
        </p:blipFill>
        <p:spPr>
          <a:xfrm>
            <a:off x="0" y="-382625"/>
            <a:ext cx="24383999" cy="14275225"/>
          </a:xfrm>
          <a:prstGeom prst="rect">
            <a:avLst/>
          </a:prstGeom>
          <a:noFill/>
          <a:ln>
            <a:noFill/>
          </a:ln>
        </p:spPr>
      </p:pic>
      <p:sp>
        <p:nvSpPr>
          <p:cNvPr id="215" name="Google Shape;215;g35b71855251_0_2"/>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16" name="Google Shape;216;g35b71855251_0_2"/>
          <p:cNvSpPr/>
          <p:nvPr/>
        </p:nvSpPr>
        <p:spPr>
          <a:xfrm>
            <a:off x="1769550" y="1705873"/>
            <a:ext cx="20844900" cy="8379000"/>
          </a:xfrm>
          <a:prstGeom prst="rect">
            <a:avLst/>
          </a:prstGeom>
          <a:noFill/>
          <a:ln>
            <a:noFill/>
          </a:ln>
        </p:spPr>
        <p:txBody>
          <a:bodyPr spcFirstLastPara="1" wrap="square" lIns="50800" tIns="50800" rIns="50800" bIns="50800" anchor="ctr" anchorCtr="0">
            <a:noAutofit/>
          </a:bodyPr>
          <a:lstStyle/>
          <a:p>
            <a:pPr marL="0" marR="0" lvl="0" indent="0" algn="ctr" rtl="0">
              <a:lnSpc>
                <a:spcPct val="182500"/>
              </a:lnSpc>
              <a:spcBef>
                <a:spcPts val="0"/>
              </a:spcBef>
              <a:spcAft>
                <a:spcPts val="0"/>
              </a:spcAft>
              <a:buClr>
                <a:srgbClr val="000000"/>
              </a:buClr>
              <a:buSzPts val="4000"/>
              <a:buFont typeface="Helvetica Neue"/>
              <a:buNone/>
            </a:pPr>
            <a:endParaRPr sz="3000" b="1" i="0" u="none" strike="noStrike" cap="none">
              <a:solidFill>
                <a:srgbClr val="000000"/>
              </a:solidFill>
              <a:latin typeface="Helvetica Neue"/>
              <a:ea typeface="Helvetica Neue"/>
              <a:cs typeface="Helvetica Neue"/>
              <a:sym typeface="Helvetica Neue"/>
            </a:endParaRPr>
          </a:p>
          <a:p>
            <a:pPr marL="457200" marR="0" lvl="0" indent="0" algn="ctr" rtl="0">
              <a:lnSpc>
                <a:spcPct val="182500"/>
              </a:lnSpc>
              <a:spcBef>
                <a:spcPts val="0"/>
              </a:spcBef>
              <a:spcAft>
                <a:spcPts val="0"/>
              </a:spcAft>
              <a:buClr>
                <a:srgbClr val="000000"/>
              </a:buClr>
              <a:buSzPts val="5000"/>
              <a:buFont typeface="Arial"/>
              <a:buNone/>
            </a:pPr>
            <a:r>
              <a:rPr lang="en-GB" sz="7900" b="1" i="0" u="none" strike="noStrike" cap="none">
                <a:solidFill>
                  <a:schemeClr val="dk1"/>
                </a:solidFill>
                <a:latin typeface="Helvetica Neue"/>
                <a:ea typeface="Helvetica Neue"/>
                <a:cs typeface="Helvetica Neue"/>
                <a:sym typeface="Helvetica Neue"/>
              </a:rPr>
              <a:t>Break</a:t>
            </a:r>
            <a:endParaRPr sz="6900" b="0" i="0" u="none" strike="noStrike" cap="none">
              <a:solidFill>
                <a:schemeClr val="dk1"/>
              </a:solidFill>
              <a:latin typeface="Helvetica Neue"/>
              <a:ea typeface="Helvetica Neue"/>
              <a:cs typeface="Helvetica Neue"/>
              <a:sym typeface="Helvetica Neue"/>
            </a:endParaRPr>
          </a:p>
        </p:txBody>
      </p:sp>
      <p:pic>
        <p:nvPicPr>
          <p:cNvPr id="217" name="Google Shape;217;g35b71855251_0_2"/>
          <p:cNvPicPr preferRelativeResize="0"/>
          <p:nvPr/>
        </p:nvPicPr>
        <p:blipFill rotWithShape="1">
          <a:blip r:embed="rId4">
            <a:alphaModFix/>
          </a:blip>
          <a:srcRect/>
          <a:stretch/>
        </p:blipFill>
        <p:spPr>
          <a:xfrm>
            <a:off x="11782425" y="10383913"/>
            <a:ext cx="1428750" cy="87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0"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23" name="Google Shape;223;p10"/>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224" name="Google Shape;224;p10"/>
          <p:cNvPicPr preferRelativeResize="0"/>
          <p:nvPr/>
        </p:nvPicPr>
        <p:blipFill rotWithShape="1">
          <a:blip r:embed="rId4">
            <a:alphaModFix amt="20000"/>
          </a:blip>
          <a:srcRect t="20741"/>
          <a:stretch/>
        </p:blipFill>
        <p:spPr>
          <a:xfrm>
            <a:off x="1589775" y="1147025"/>
            <a:ext cx="21204449" cy="11421951"/>
          </a:xfrm>
          <a:prstGeom prst="rect">
            <a:avLst/>
          </a:prstGeom>
          <a:noFill/>
          <a:ln>
            <a:noFill/>
          </a:ln>
        </p:spPr>
      </p:pic>
      <p:sp>
        <p:nvSpPr>
          <p:cNvPr id="225" name="Google Shape;225;p10"/>
          <p:cNvSpPr/>
          <p:nvPr/>
        </p:nvSpPr>
        <p:spPr>
          <a:xfrm>
            <a:off x="1769526" y="4123350"/>
            <a:ext cx="20844900" cy="4690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Strategies to build resilience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#2 Mindfulness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Being with emotions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Breathing exercises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2"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31" name="Google Shape;231;p12"/>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32" name="Google Shape;232;p12"/>
          <p:cNvSpPr/>
          <p:nvPr/>
        </p:nvSpPr>
        <p:spPr>
          <a:xfrm>
            <a:off x="1769526" y="4571914"/>
            <a:ext cx="20844900" cy="3793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Strategies to build resilience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#3 Permission slips</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‘I give myself permission to…’</a:t>
            </a:r>
            <a:endParaRPr sz="1400" b="0" i="0" u="none" strike="noStrike" cap="none">
              <a:solidFill>
                <a:srgbClr val="000000"/>
              </a:solidFill>
              <a:latin typeface="Arial"/>
              <a:ea typeface="Arial"/>
              <a:cs typeface="Arial"/>
              <a:sym typeface="Arial"/>
            </a:endParaRPr>
          </a:p>
        </p:txBody>
      </p:sp>
      <p:pic>
        <p:nvPicPr>
          <p:cNvPr id="233" name="Google Shape;233;p12"/>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3"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39" name="Google Shape;239;p13"/>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240" name="Google Shape;240;p13"/>
          <p:cNvPicPr preferRelativeResize="0"/>
          <p:nvPr/>
        </p:nvPicPr>
        <p:blipFill rotWithShape="1">
          <a:blip r:embed="rId4">
            <a:alphaModFix amt="20000"/>
          </a:blip>
          <a:srcRect t="-15159" b="7874"/>
          <a:stretch/>
        </p:blipFill>
        <p:spPr>
          <a:xfrm>
            <a:off x="1589750" y="-631275"/>
            <a:ext cx="21204449" cy="13200250"/>
          </a:xfrm>
          <a:prstGeom prst="rect">
            <a:avLst/>
          </a:prstGeom>
          <a:noFill/>
          <a:ln>
            <a:noFill/>
          </a:ln>
        </p:spPr>
      </p:pic>
      <p:sp>
        <p:nvSpPr>
          <p:cNvPr id="241" name="Google Shape;241;p13"/>
          <p:cNvSpPr/>
          <p:nvPr/>
        </p:nvSpPr>
        <p:spPr>
          <a:xfrm>
            <a:off x="1769526" y="4493045"/>
            <a:ext cx="20844900" cy="4729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Strategies to build resilience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#4 Self-compassion</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Be your own champion</a:t>
            </a: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825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3594bc6c89a_0_56" descr="Copy of Copy of 680px x 400px – Untitled Design (3).png"/>
          <p:cNvPicPr preferRelativeResize="0"/>
          <p:nvPr/>
        </p:nvPicPr>
        <p:blipFill rotWithShape="1">
          <a:blip r:embed="rId3">
            <a:alphaModFix/>
          </a:blip>
          <a:srcRect t="-925" r="54524" b="50331"/>
          <a:stretch/>
        </p:blipFill>
        <p:spPr>
          <a:xfrm>
            <a:off x="0" y="-382625"/>
            <a:ext cx="24383999" cy="14275225"/>
          </a:xfrm>
          <a:prstGeom prst="rect">
            <a:avLst/>
          </a:prstGeom>
          <a:noFill/>
          <a:ln>
            <a:noFill/>
          </a:ln>
        </p:spPr>
      </p:pic>
      <p:sp>
        <p:nvSpPr>
          <p:cNvPr id="247" name="Google Shape;247;g3594bc6c89a_0_56"/>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48" name="Google Shape;248;g3594bc6c89a_0_56"/>
          <p:cNvSpPr/>
          <p:nvPr/>
        </p:nvSpPr>
        <p:spPr>
          <a:xfrm>
            <a:off x="1769625" y="4241975"/>
            <a:ext cx="20844900" cy="5232000"/>
          </a:xfrm>
          <a:prstGeom prst="rect">
            <a:avLst/>
          </a:prstGeom>
          <a:noFill/>
          <a:ln>
            <a:noFill/>
          </a:ln>
        </p:spPr>
        <p:txBody>
          <a:bodyPr spcFirstLastPara="1" wrap="square" lIns="50800" tIns="50800" rIns="50800" bIns="50800" anchor="ctr" anchorCtr="0">
            <a:noAutofit/>
          </a:bodyPr>
          <a:lstStyle/>
          <a:p>
            <a:pPr marL="0" marR="0" lvl="0" indent="0" algn="ctr" rtl="0">
              <a:lnSpc>
                <a:spcPct val="121666"/>
              </a:lnSpc>
              <a:spcBef>
                <a:spcPts val="0"/>
              </a:spcBef>
              <a:spcAft>
                <a:spcPts val="0"/>
              </a:spcAft>
              <a:buClr>
                <a:srgbClr val="000000"/>
              </a:buClr>
              <a:buSzPts val="6000"/>
              <a:buFont typeface="Helvetica Neue"/>
              <a:buNone/>
            </a:pPr>
            <a:r>
              <a:rPr lang="en-GB" sz="6000" b="1" i="0" u="none" strike="noStrike" cap="none">
                <a:solidFill>
                  <a:srgbClr val="000000"/>
                </a:solidFill>
                <a:latin typeface="Helvetica Neue"/>
                <a:ea typeface="Helvetica Neue"/>
                <a:cs typeface="Helvetica Neue"/>
                <a:sym typeface="Helvetica Neue"/>
              </a:rPr>
              <a:t>#4 Self-compassion break | Exercise</a:t>
            </a:r>
            <a:endParaRPr sz="1400" b="1" i="0" u="none" strike="noStrike" cap="none">
              <a:solidFill>
                <a:srgbClr val="000000"/>
              </a:solidFill>
              <a:latin typeface="Arial"/>
              <a:ea typeface="Arial"/>
              <a:cs typeface="Arial"/>
              <a:sym typeface="Arial"/>
            </a:endParaRPr>
          </a:p>
          <a:p>
            <a:pPr marL="457200" marR="0" lvl="0" indent="0" algn="ctr" rtl="0">
              <a:lnSpc>
                <a:spcPct val="182500"/>
              </a:lnSpc>
              <a:spcBef>
                <a:spcPts val="0"/>
              </a:spcBef>
              <a:spcAft>
                <a:spcPts val="0"/>
              </a:spcAft>
              <a:buClr>
                <a:srgbClr val="000000"/>
              </a:buClr>
              <a:buSzPts val="3000"/>
              <a:buFont typeface="Arial"/>
              <a:buNone/>
            </a:pPr>
            <a:endParaRPr sz="600" b="0" i="0" u="none" strike="noStrike" cap="none">
              <a:solidFill>
                <a:srgbClr val="000000"/>
              </a:solidFill>
              <a:latin typeface="Helvetica Neue"/>
              <a:ea typeface="Helvetica Neue"/>
              <a:cs typeface="Helvetica Neue"/>
              <a:sym typeface="Helvetica Neue"/>
            </a:endParaRPr>
          </a:p>
          <a:p>
            <a:pPr marL="457200" marR="0" lvl="0" indent="0" algn="ctr" rtl="0">
              <a:lnSpc>
                <a:spcPct val="182500"/>
              </a:lnSpc>
              <a:spcBef>
                <a:spcPts val="0"/>
              </a:spcBef>
              <a:spcAft>
                <a:spcPts val="0"/>
              </a:spcAft>
              <a:buClr>
                <a:srgbClr val="000000"/>
              </a:buClr>
              <a:buSzPts val="3000"/>
              <a:buFont typeface="Arial"/>
              <a:buNone/>
            </a:pPr>
            <a:endParaRPr sz="2600" b="0" i="0" u="none" strike="noStrike" cap="none">
              <a:solidFill>
                <a:srgbClr val="000000"/>
              </a:solidFill>
              <a:latin typeface="Helvetica Neue"/>
              <a:ea typeface="Helvetica Neue"/>
              <a:cs typeface="Helvetica Neue"/>
              <a:sym typeface="Helvetica Neue"/>
            </a:endParaRPr>
          </a:p>
          <a:p>
            <a:pPr marL="457200" marR="0" lvl="0" indent="-457200" algn="ctr" rtl="0">
              <a:lnSpc>
                <a:spcPct val="182500"/>
              </a:lnSpc>
              <a:spcBef>
                <a:spcPts val="0"/>
              </a:spcBef>
              <a:spcAft>
                <a:spcPts val="0"/>
              </a:spcAft>
              <a:buClr>
                <a:srgbClr val="000000"/>
              </a:buClr>
              <a:buSzPts val="5000"/>
              <a:buFont typeface="Helvetica Neue"/>
              <a:buAutoNum type="arabicPeriod"/>
            </a:pPr>
            <a:r>
              <a:rPr lang="en-GB" sz="5000" b="0" i="0" u="none" strike="noStrike" cap="none">
                <a:solidFill>
                  <a:srgbClr val="000000"/>
                </a:solidFill>
                <a:latin typeface="Helvetica Neue"/>
                <a:ea typeface="Helvetica Neue"/>
                <a:cs typeface="Helvetica Neue"/>
                <a:sym typeface="Helvetica Neue"/>
              </a:rPr>
              <a:t>Acknowledge experience</a:t>
            </a:r>
            <a:endParaRPr sz="5000" b="0" i="0" u="none" strike="noStrike" cap="none">
              <a:solidFill>
                <a:srgbClr val="000000"/>
              </a:solidFill>
              <a:latin typeface="Helvetica Neue"/>
              <a:ea typeface="Helvetica Neue"/>
              <a:cs typeface="Helvetica Neue"/>
              <a:sym typeface="Helvetica Neue"/>
            </a:endParaRPr>
          </a:p>
          <a:p>
            <a:pPr marL="457200" marR="0" lvl="0" indent="-457200" algn="ctr" rtl="0">
              <a:lnSpc>
                <a:spcPct val="182500"/>
              </a:lnSpc>
              <a:spcBef>
                <a:spcPts val="0"/>
              </a:spcBef>
              <a:spcAft>
                <a:spcPts val="0"/>
              </a:spcAft>
              <a:buClr>
                <a:srgbClr val="000000"/>
              </a:buClr>
              <a:buSzPts val="5000"/>
              <a:buFont typeface="Helvetica Neue"/>
              <a:buAutoNum type="arabicPeriod"/>
            </a:pPr>
            <a:r>
              <a:rPr lang="en-GB" sz="5000" b="0" i="0" u="none" strike="noStrike" cap="none">
                <a:solidFill>
                  <a:srgbClr val="000000"/>
                </a:solidFill>
                <a:latin typeface="Helvetica Neue"/>
                <a:ea typeface="Helvetica Neue"/>
                <a:cs typeface="Helvetica Neue"/>
                <a:sym typeface="Helvetica Neue"/>
              </a:rPr>
              <a:t>Connect to common humanity</a:t>
            </a:r>
            <a:endParaRPr sz="5000" b="0" i="0" u="none" strike="noStrike" cap="none">
              <a:solidFill>
                <a:srgbClr val="000000"/>
              </a:solidFill>
              <a:latin typeface="Helvetica Neue"/>
              <a:ea typeface="Helvetica Neue"/>
              <a:cs typeface="Helvetica Neue"/>
              <a:sym typeface="Helvetica Neue"/>
            </a:endParaRPr>
          </a:p>
          <a:p>
            <a:pPr marL="457200" marR="0" lvl="0" indent="-457200" algn="ctr" rtl="0">
              <a:lnSpc>
                <a:spcPct val="182500"/>
              </a:lnSpc>
              <a:spcBef>
                <a:spcPts val="0"/>
              </a:spcBef>
              <a:spcAft>
                <a:spcPts val="0"/>
              </a:spcAft>
              <a:buClr>
                <a:srgbClr val="000000"/>
              </a:buClr>
              <a:buSzPts val="5000"/>
              <a:buFont typeface="Helvetica Neue"/>
              <a:buAutoNum type="arabicPeriod"/>
            </a:pPr>
            <a:r>
              <a:rPr lang="en-GB" sz="5000" b="0" i="0" u="none" strike="noStrike" cap="none">
                <a:solidFill>
                  <a:srgbClr val="000000"/>
                </a:solidFill>
                <a:latin typeface="Helvetica Neue"/>
                <a:ea typeface="Helvetica Neue"/>
                <a:cs typeface="Helvetica Neue"/>
                <a:sym typeface="Helvetica Neue"/>
              </a:rPr>
              <a:t>Offer kindness</a:t>
            </a:r>
            <a:endParaRPr sz="5000" b="0" i="0" u="none" strike="noStrike" cap="none">
              <a:solidFill>
                <a:srgbClr val="000000"/>
              </a:solidFill>
              <a:latin typeface="Helvetica Neue"/>
              <a:ea typeface="Helvetica Neue"/>
              <a:cs typeface="Helvetica Neue"/>
              <a:sym typeface="Helvetica Neue"/>
            </a:endParaRPr>
          </a:p>
          <a:p>
            <a:pPr marL="0" marR="0" lvl="0" indent="0" algn="ctr" rtl="0">
              <a:lnSpc>
                <a:spcPct val="1825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pic>
        <p:nvPicPr>
          <p:cNvPr id="249" name="Google Shape;249;g3594bc6c89a_0_56"/>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4"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55" name="Google Shape;255;p14"/>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56" name="Google Shape;256;p14"/>
          <p:cNvSpPr/>
          <p:nvPr/>
        </p:nvSpPr>
        <p:spPr>
          <a:xfrm>
            <a:off x="1769526" y="4571913"/>
            <a:ext cx="20844900" cy="3793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Strategies to build resilience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#5 Gratitude</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What is there to celebrate?</a:t>
            </a:r>
            <a:endParaRPr sz="1400" b="0" i="0" u="none" strike="noStrike" cap="none">
              <a:solidFill>
                <a:srgbClr val="000000"/>
              </a:solidFill>
              <a:latin typeface="Arial"/>
              <a:ea typeface="Arial"/>
              <a:cs typeface="Arial"/>
              <a:sym typeface="Arial"/>
            </a:endParaRPr>
          </a:p>
        </p:txBody>
      </p:sp>
      <p:pic>
        <p:nvPicPr>
          <p:cNvPr id="257" name="Google Shape;257;p14"/>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g35b72535091_1_45" descr="Copy of Copy of 680px x 400px – Untitled Design (3).png"/>
          <p:cNvPicPr preferRelativeResize="0"/>
          <p:nvPr/>
        </p:nvPicPr>
        <p:blipFill rotWithShape="1">
          <a:blip r:embed="rId3">
            <a:alphaModFix/>
          </a:blip>
          <a:srcRect r="53606" b="51686"/>
          <a:stretch/>
        </p:blipFill>
        <p:spPr>
          <a:xfrm>
            <a:off x="0" y="0"/>
            <a:ext cx="24383999" cy="14441926"/>
          </a:xfrm>
          <a:prstGeom prst="rect">
            <a:avLst/>
          </a:prstGeom>
          <a:noFill/>
          <a:ln>
            <a:noFill/>
          </a:ln>
        </p:spPr>
      </p:pic>
      <p:sp>
        <p:nvSpPr>
          <p:cNvPr id="263" name="Google Shape;263;g35b72535091_1_45"/>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64" name="Google Shape;264;g35b72535091_1_45"/>
          <p:cNvSpPr/>
          <p:nvPr/>
        </p:nvSpPr>
        <p:spPr>
          <a:xfrm>
            <a:off x="1769526" y="5413309"/>
            <a:ext cx="20844900" cy="28893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6 Self-care Strategies</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#6 Establish your boundaries</a:t>
            </a:r>
            <a:endParaRPr sz="1400" b="0" i="0" u="none" strike="noStrike" cap="none">
              <a:solidFill>
                <a:srgbClr val="000000"/>
              </a:solidFill>
              <a:latin typeface="Arial"/>
              <a:ea typeface="Arial"/>
              <a:cs typeface="Arial"/>
              <a:sym typeface="Arial"/>
            </a:endParaRPr>
          </a:p>
        </p:txBody>
      </p:sp>
      <p:pic>
        <p:nvPicPr>
          <p:cNvPr id="265" name="Google Shape;265;g35b72535091_1_45"/>
          <p:cNvPicPr preferRelativeResize="0"/>
          <p:nvPr/>
        </p:nvPicPr>
        <p:blipFill rotWithShape="1">
          <a:blip r:embed="rId4">
            <a:alphaModFix/>
          </a:blip>
          <a:srcRect/>
          <a:stretch/>
        </p:blipFill>
        <p:spPr>
          <a:xfrm>
            <a:off x="10976349" y="10466408"/>
            <a:ext cx="2431303" cy="14928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0ff88b52be_0_9"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13" name="Google Shape;113;g20ff88b52be_0_9"/>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14" name="Google Shape;114;g20ff88b52be_0_9"/>
          <p:cNvSpPr/>
          <p:nvPr/>
        </p:nvSpPr>
        <p:spPr>
          <a:xfrm>
            <a:off x="1769526" y="3610613"/>
            <a:ext cx="20844900" cy="20241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INTRODUCTION</a:t>
            </a:r>
            <a:endParaRPr sz="1400" b="0" i="0" u="none" strike="noStrike" cap="none">
              <a:solidFill>
                <a:srgbClr val="000000"/>
              </a:solidFill>
              <a:latin typeface="Arial"/>
              <a:ea typeface="Arial"/>
              <a:cs typeface="Arial"/>
              <a:sym typeface="Arial"/>
            </a:endParaRPr>
          </a:p>
        </p:txBody>
      </p:sp>
      <p:sp>
        <p:nvSpPr>
          <p:cNvPr id="115" name="Google Shape;115;g20ff88b52be_0_9"/>
          <p:cNvSpPr/>
          <p:nvPr/>
        </p:nvSpPr>
        <p:spPr>
          <a:xfrm>
            <a:off x="1769525" y="6887043"/>
            <a:ext cx="20844900" cy="2024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6000"/>
              <a:buFont typeface="Helvetica Neue"/>
              <a:buNone/>
            </a:pPr>
            <a:r>
              <a:rPr lang="en-GB" sz="6000" b="0" i="0" u="none" strike="noStrike" cap="none">
                <a:solidFill>
                  <a:schemeClr val="dk1"/>
                </a:solidFill>
                <a:latin typeface="Helvetica Neue"/>
                <a:ea typeface="Helvetica Neue"/>
                <a:cs typeface="Helvetica Neue"/>
                <a:sym typeface="Helvetica Neue"/>
              </a:rPr>
              <a:t>Introduction</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6000"/>
              <a:buFont typeface="Helvetica Neue"/>
              <a:buNone/>
            </a:pPr>
            <a:r>
              <a:rPr lang="en-GB" sz="6000" b="0" i="0" u="none" strike="noStrike" cap="none">
                <a:solidFill>
                  <a:schemeClr val="dk1"/>
                </a:solidFill>
                <a:latin typeface="Helvetica Neue"/>
                <a:ea typeface="Helvetica Neue"/>
                <a:cs typeface="Helvetica Neue"/>
                <a:sym typeface="Helvetica Neue"/>
              </a:rPr>
              <a:t>Requests</a:t>
            </a: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16" name="Google Shape;116;g20ff88b52be_0_9"/>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35b72535091_1_53" descr="Copy of Copy of 680px x 400px – Untitled Design (3).png"/>
          <p:cNvPicPr preferRelativeResize="0"/>
          <p:nvPr/>
        </p:nvPicPr>
        <p:blipFill rotWithShape="1">
          <a:blip r:embed="rId3">
            <a:alphaModFix/>
          </a:blip>
          <a:srcRect t="-925" r="54524" b="50331"/>
          <a:stretch/>
        </p:blipFill>
        <p:spPr>
          <a:xfrm>
            <a:off x="0" y="-392825"/>
            <a:ext cx="24383999" cy="14668051"/>
          </a:xfrm>
          <a:prstGeom prst="rect">
            <a:avLst/>
          </a:prstGeom>
          <a:noFill/>
          <a:ln>
            <a:noFill/>
          </a:ln>
        </p:spPr>
      </p:pic>
      <p:sp>
        <p:nvSpPr>
          <p:cNvPr id="271" name="Google Shape;271;g35b72535091_1_53"/>
          <p:cNvSpPr/>
          <p:nvPr/>
        </p:nvSpPr>
        <p:spPr>
          <a:xfrm>
            <a:off x="1589695" y="1426671"/>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272" name="Google Shape;272;g35b72535091_1_53"/>
          <p:cNvPicPr preferRelativeResize="0"/>
          <p:nvPr/>
        </p:nvPicPr>
        <p:blipFill rotWithShape="1">
          <a:blip r:embed="rId4">
            <a:alphaModFix amt="35000"/>
          </a:blip>
          <a:srcRect l="-30" t="19962" r="30" b="-12041"/>
          <a:stretch/>
        </p:blipFill>
        <p:spPr>
          <a:xfrm>
            <a:off x="1660513" y="1470475"/>
            <a:ext cx="21062973" cy="12979373"/>
          </a:xfrm>
          <a:prstGeom prst="rect">
            <a:avLst/>
          </a:prstGeom>
          <a:noFill/>
          <a:ln>
            <a:noFill/>
          </a:ln>
          <a:effectLst>
            <a:outerShdw blurRad="57150" dist="19050" dir="5400000" algn="bl" rotWithShape="0">
              <a:srgbClr val="000000">
                <a:alpha val="37254"/>
              </a:srgbClr>
            </a:outerShdw>
          </a:effectLst>
        </p:spPr>
      </p:pic>
      <p:sp>
        <p:nvSpPr>
          <p:cNvPr id="273" name="Google Shape;273;g35b72535091_1_53"/>
          <p:cNvSpPr/>
          <p:nvPr/>
        </p:nvSpPr>
        <p:spPr>
          <a:xfrm>
            <a:off x="2300700" y="1470463"/>
            <a:ext cx="19782600" cy="11334300"/>
          </a:xfrm>
          <a:prstGeom prst="rect">
            <a:avLst/>
          </a:prstGeom>
          <a:noFill/>
          <a:ln>
            <a:noFill/>
          </a:ln>
        </p:spPr>
        <p:txBody>
          <a:bodyPr spcFirstLastPara="1" wrap="square" lIns="50800" tIns="50800" rIns="50800" bIns="50800" anchor="ctr" anchorCtr="0">
            <a:noAutofit/>
          </a:bodyPr>
          <a:lstStyle/>
          <a:p>
            <a:pPr marL="0" marR="0" lvl="0" indent="0" algn="l" rtl="0">
              <a:lnSpc>
                <a:spcPct val="202777"/>
              </a:lnSpc>
              <a:spcBef>
                <a:spcPts val="0"/>
              </a:spcBef>
              <a:spcAft>
                <a:spcPts val="0"/>
              </a:spcAft>
              <a:buClr>
                <a:srgbClr val="000000"/>
              </a:buClr>
              <a:buSzPts val="3600"/>
              <a:buFont typeface="Helvetica Neue"/>
              <a:buNone/>
            </a:pPr>
            <a:endParaRPr sz="10200" b="1"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600"/>
              <a:buFont typeface="Avenir"/>
              <a:buNone/>
            </a:pPr>
            <a:endParaRPr sz="5800" b="0" i="1"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SzPts val="1600"/>
              <a:buFont typeface="Avenir"/>
              <a:buNone/>
            </a:pPr>
            <a:r>
              <a:rPr lang="en-GB" sz="5800" b="0" i="1" u="none" strike="noStrike" cap="none">
                <a:solidFill>
                  <a:schemeClr val="dk1"/>
                </a:solidFill>
                <a:latin typeface="Helvetica Neue"/>
                <a:ea typeface="Helvetica Neue"/>
                <a:cs typeface="Helvetica Neue"/>
                <a:sym typeface="Helvetica Neue"/>
              </a:rPr>
              <a:t>‘</a:t>
            </a:r>
            <a:r>
              <a:rPr lang="en-GB" sz="5000" b="0" i="1" u="none" strike="noStrike" cap="none">
                <a:solidFill>
                  <a:schemeClr val="dk1"/>
                </a:solidFill>
                <a:latin typeface="Helvetica Neue"/>
                <a:ea typeface="Helvetica Neue"/>
                <a:cs typeface="Helvetica Neue"/>
                <a:sym typeface="Helvetica Neue"/>
              </a:rPr>
              <a:t>If we show up for every issue for any length of time [....] we will quickly deplete our reservoir of energy and compassion, especially if we are not actively filling that reservoir as we go. That will lead to burnout and compassion fatigue. When we are in that quicksand, we become unskilful at the change work we want to enact, so we do harm when we want to help.’</a:t>
            </a:r>
            <a:endParaRPr sz="5000" b="0" i="1" u="none" strike="noStrike" cap="none">
              <a:solidFill>
                <a:schemeClr val="dk1"/>
              </a:solidFill>
              <a:latin typeface="Helvetica Neue"/>
              <a:ea typeface="Helvetica Neue"/>
              <a:cs typeface="Helvetica Neue"/>
              <a:sym typeface="Helvetica Neue"/>
            </a:endParaRPr>
          </a:p>
          <a:p>
            <a:pPr marL="15087600" marR="0" lvl="0" indent="457200" algn="l" rtl="0">
              <a:lnSpc>
                <a:spcPct val="100000"/>
              </a:lnSpc>
              <a:spcBef>
                <a:spcPts val="0"/>
              </a:spcBef>
              <a:spcAft>
                <a:spcPts val="0"/>
              </a:spcAft>
              <a:buClr>
                <a:schemeClr val="dk1"/>
              </a:buClr>
              <a:buSzPts val="1600"/>
              <a:buFont typeface="Avenir"/>
              <a:buNone/>
            </a:pPr>
            <a:endParaRPr sz="5800" b="0" i="0" u="none" strike="noStrike" cap="none">
              <a:solidFill>
                <a:schemeClr val="dk1"/>
              </a:solidFill>
              <a:latin typeface="Helvetica Neue"/>
              <a:ea typeface="Helvetica Neue"/>
              <a:cs typeface="Helvetica Neue"/>
              <a:sym typeface="Helvetica Neue"/>
            </a:endParaRPr>
          </a:p>
          <a:p>
            <a:pPr marL="15087600" marR="0" lvl="0" indent="457200" algn="l" rtl="0">
              <a:lnSpc>
                <a:spcPct val="100000"/>
              </a:lnSpc>
              <a:spcBef>
                <a:spcPts val="0"/>
              </a:spcBef>
              <a:spcAft>
                <a:spcPts val="0"/>
              </a:spcAft>
              <a:buClr>
                <a:schemeClr val="dk1"/>
              </a:buClr>
              <a:buSzPts val="1600"/>
              <a:buFont typeface="Avenir"/>
              <a:buNone/>
            </a:pPr>
            <a:r>
              <a:rPr lang="en-GB" sz="5000" b="1" i="0" u="none" strike="noStrike" cap="none">
                <a:solidFill>
                  <a:schemeClr val="dk1"/>
                </a:solidFill>
                <a:latin typeface="Helvetica Neue"/>
                <a:ea typeface="Helvetica Neue"/>
                <a:cs typeface="Helvetica Neue"/>
                <a:sym typeface="Helvetica Neue"/>
              </a:rPr>
              <a:t>Beth Berila</a:t>
            </a:r>
            <a:r>
              <a:rPr lang="en-GB" sz="5800" b="1" i="0" u="none" strike="noStrike" cap="none">
                <a:solidFill>
                  <a:schemeClr val="dk1"/>
                </a:solidFill>
                <a:latin typeface="Helvetica Neue"/>
                <a:ea typeface="Helvetica Neue"/>
                <a:cs typeface="Helvetica Neue"/>
                <a:sym typeface="Helvetica Neue"/>
              </a:rPr>
              <a:t> </a:t>
            </a:r>
            <a:endParaRPr sz="5800" b="1" i="0" u="none" strike="noStrike" cap="none">
              <a:solidFill>
                <a:schemeClr val="dk1"/>
              </a:solidFill>
              <a:latin typeface="Helvetica Neue"/>
              <a:ea typeface="Helvetica Neue"/>
              <a:cs typeface="Helvetica Neue"/>
              <a:sym typeface="Helvetica Neue"/>
            </a:endParaRPr>
          </a:p>
          <a:p>
            <a:pPr marL="0" marR="0" lvl="0" indent="0" algn="ctr" rtl="0">
              <a:lnSpc>
                <a:spcPct val="202777"/>
              </a:lnSpc>
              <a:spcBef>
                <a:spcPts val="0"/>
              </a:spcBef>
              <a:spcAft>
                <a:spcPts val="0"/>
              </a:spcAft>
              <a:buClr>
                <a:srgbClr val="000000"/>
              </a:buClr>
              <a:buSzPts val="3600"/>
              <a:buFont typeface="Helvetica Neue"/>
              <a:buNone/>
            </a:pPr>
            <a:endParaRPr sz="6000" b="0" i="0" u="none" strike="noStrike" cap="none">
              <a:solidFill>
                <a:srgbClr val="000000"/>
              </a:solidFill>
              <a:latin typeface="Helvetica Neue"/>
              <a:ea typeface="Helvetica Neue"/>
              <a:cs typeface="Helvetica Neue"/>
              <a:sym typeface="Helvetica Neue"/>
            </a:endParaRPr>
          </a:p>
          <a:p>
            <a:pPr marL="0" marR="0" lvl="0" indent="0" algn="r" rtl="0">
              <a:lnSpc>
                <a:spcPct val="121666"/>
              </a:lnSpc>
              <a:spcBef>
                <a:spcPts val="0"/>
              </a:spcBef>
              <a:spcAft>
                <a:spcPts val="0"/>
              </a:spcAft>
              <a:buClr>
                <a:srgbClr val="000000"/>
              </a:buClr>
              <a:buSzPts val="6000"/>
              <a:buFont typeface="Helvetica Neue"/>
              <a:buNone/>
            </a:pPr>
            <a:endParaRPr sz="6000" b="1" i="0" u="none" strike="noStrike" cap="none">
              <a:solidFill>
                <a:srgbClr val="000000"/>
              </a:solidFill>
              <a:latin typeface="Helvetica Neue"/>
              <a:ea typeface="Helvetica Neue"/>
              <a:cs typeface="Helvetica Neue"/>
              <a:sym typeface="Helvetica Neue"/>
            </a:endParaRPr>
          </a:p>
          <a:p>
            <a:pPr marL="0" marR="0" lvl="0" indent="0" algn="r" rtl="0">
              <a:lnSpc>
                <a:spcPct val="121666"/>
              </a:lnSpc>
              <a:spcBef>
                <a:spcPts val="0"/>
              </a:spcBef>
              <a:spcAft>
                <a:spcPts val="0"/>
              </a:spcAft>
              <a:buClr>
                <a:srgbClr val="000000"/>
              </a:buClr>
              <a:buSzPts val="6000"/>
              <a:buFont typeface="Helvetica Neue"/>
              <a:buNone/>
            </a:pPr>
            <a:endParaRPr sz="6000" b="1"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35b72535091_1_60" descr="Copy of Copy of 680px x 400px – Untitled Design (3).png"/>
          <p:cNvPicPr preferRelativeResize="0"/>
          <p:nvPr/>
        </p:nvPicPr>
        <p:blipFill rotWithShape="1">
          <a:blip r:embed="rId3">
            <a:alphaModFix/>
          </a:blip>
          <a:srcRect/>
          <a:stretch/>
        </p:blipFill>
        <p:spPr>
          <a:xfrm>
            <a:off x="5624" y="-624221"/>
            <a:ext cx="24378376" cy="14340221"/>
          </a:xfrm>
          <a:prstGeom prst="rect">
            <a:avLst/>
          </a:prstGeom>
          <a:noFill/>
          <a:ln>
            <a:noFill/>
          </a:ln>
        </p:spPr>
      </p:pic>
      <p:sp>
        <p:nvSpPr>
          <p:cNvPr id="279" name="Google Shape;279;g35b72535091_1_60"/>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80" name="Google Shape;280;g35b72535091_1_60"/>
          <p:cNvSpPr/>
          <p:nvPr/>
        </p:nvSpPr>
        <p:spPr>
          <a:xfrm>
            <a:off x="1907449" y="4801821"/>
            <a:ext cx="20574600" cy="3488100"/>
          </a:xfrm>
          <a:prstGeom prst="rect">
            <a:avLst/>
          </a:prstGeom>
          <a:noFill/>
          <a:ln>
            <a:noFill/>
          </a:ln>
        </p:spPr>
        <p:txBody>
          <a:bodyPr spcFirstLastPara="1" wrap="square" lIns="50800" tIns="50800" rIns="50800" bIns="50800" anchor="ctr" anchorCtr="0">
            <a:noAutofit/>
          </a:bodyPr>
          <a:lstStyle/>
          <a:p>
            <a:pPr marL="1371600" marR="0" lvl="0" indent="-820850" algn="l" rtl="0">
              <a:lnSpc>
                <a:spcPct val="115000"/>
              </a:lnSpc>
              <a:spcBef>
                <a:spcPts val="0"/>
              </a:spcBef>
              <a:spcAft>
                <a:spcPts val="0"/>
              </a:spcAft>
              <a:buClr>
                <a:srgbClr val="000000"/>
              </a:buClr>
              <a:buSzPts val="5500"/>
              <a:buFont typeface="Helvetica Neue"/>
              <a:buAutoNum type="arabicPeriod"/>
            </a:pPr>
            <a:r>
              <a:rPr lang="en-GB" sz="5500" b="0" i="0" u="none" strike="noStrike" cap="none">
                <a:solidFill>
                  <a:srgbClr val="000000"/>
                </a:solidFill>
                <a:latin typeface="Helvetica Neue"/>
                <a:ea typeface="Helvetica Neue"/>
                <a:cs typeface="Helvetica Neue"/>
                <a:sym typeface="Helvetica Neue"/>
              </a:rPr>
              <a:t>Identify an area where you want to put a boundary in place</a:t>
            </a:r>
            <a:endParaRPr sz="1400" b="0" i="0" u="none" strike="noStrike" cap="none">
              <a:solidFill>
                <a:srgbClr val="000000"/>
              </a:solidFill>
              <a:latin typeface="Arial"/>
              <a:ea typeface="Arial"/>
              <a:cs typeface="Arial"/>
              <a:sym typeface="Arial"/>
            </a:endParaRPr>
          </a:p>
          <a:p>
            <a:pPr marL="1371600" marR="0" lvl="0" indent="-820850" algn="l" rtl="0">
              <a:lnSpc>
                <a:spcPct val="115000"/>
              </a:lnSpc>
              <a:spcBef>
                <a:spcPts val="1600"/>
              </a:spcBef>
              <a:spcAft>
                <a:spcPts val="1600"/>
              </a:spcAft>
              <a:buClr>
                <a:srgbClr val="000000"/>
              </a:buClr>
              <a:buSzPts val="5500"/>
              <a:buFont typeface="Helvetica Neue"/>
              <a:buAutoNum type="arabicPeriod"/>
            </a:pPr>
            <a:r>
              <a:rPr lang="en-GB" sz="5500" b="0" i="0" u="none" strike="noStrike" cap="none">
                <a:solidFill>
                  <a:srgbClr val="000000"/>
                </a:solidFill>
                <a:latin typeface="Helvetica Neue"/>
                <a:ea typeface="Helvetica Neue"/>
                <a:cs typeface="Helvetica Neue"/>
                <a:sym typeface="Helvetica Neue"/>
              </a:rPr>
              <a:t>Articulate to yourself what you are saying yes to and what you are saying no to</a:t>
            </a:r>
            <a:endParaRPr sz="5500" b="0" i="0" u="none" strike="noStrike" cap="none">
              <a:solidFill>
                <a:srgbClr val="000000"/>
              </a:solidFill>
              <a:latin typeface="Helvetica Neue"/>
              <a:ea typeface="Helvetica Neue"/>
              <a:cs typeface="Helvetica Neue"/>
              <a:sym typeface="Helvetica Neue"/>
            </a:endParaRPr>
          </a:p>
        </p:txBody>
      </p:sp>
      <p:pic>
        <p:nvPicPr>
          <p:cNvPr id="281" name="Google Shape;281;g35b72535091_1_60"/>
          <p:cNvPicPr preferRelativeResize="0"/>
          <p:nvPr/>
        </p:nvPicPr>
        <p:blipFill rotWithShape="1">
          <a:blip r:embed="rId4">
            <a:alphaModFix/>
          </a:blip>
          <a:srcRect/>
          <a:stretch/>
        </p:blipFill>
        <p:spPr>
          <a:xfrm>
            <a:off x="10976349" y="10466408"/>
            <a:ext cx="2431303" cy="14928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6"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87" name="Google Shape;287;p16"/>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88" name="Google Shape;288;p16"/>
          <p:cNvSpPr/>
          <p:nvPr/>
        </p:nvSpPr>
        <p:spPr>
          <a:xfrm>
            <a:off x="1769526" y="4483107"/>
            <a:ext cx="20844948" cy="4729927"/>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Commitments</a:t>
            </a:r>
            <a:endParaRPr sz="1400" b="0" i="0" u="none" strike="noStrike" cap="none">
              <a:solidFill>
                <a:srgbClr val="000000"/>
              </a:solidFill>
              <a:latin typeface="Arial"/>
              <a:ea typeface="Arial"/>
              <a:cs typeface="Arial"/>
              <a:sym typeface="Arial"/>
            </a:endParaRPr>
          </a:p>
          <a:p>
            <a:pPr marL="0" marR="0" lvl="0" indent="0" algn="l" rtl="0">
              <a:lnSpc>
                <a:spcPct val="182500"/>
              </a:lnSpc>
              <a:spcBef>
                <a:spcPts val="0"/>
              </a:spcBef>
              <a:spcAft>
                <a:spcPts val="0"/>
              </a:spcAft>
              <a:buClr>
                <a:schemeClr val="dk1"/>
              </a:buClr>
              <a:buSzPts val="4000"/>
              <a:buFont typeface="Helvetica Neue"/>
              <a:buNone/>
            </a:pPr>
            <a:endParaRPr sz="4000" b="1" i="0" u="none" strike="noStrike" cap="none">
              <a:solidFill>
                <a:schemeClr val="dk1"/>
              </a:solidFill>
              <a:latin typeface="Helvetica Neue"/>
              <a:ea typeface="Helvetica Neue"/>
              <a:cs typeface="Helvetica Neue"/>
              <a:sym typeface="Helvetica Neue"/>
            </a:endParaRPr>
          </a:p>
          <a:p>
            <a:pPr marL="457200" marR="0" lvl="0" indent="-457200" algn="ctr" rtl="0">
              <a:lnSpc>
                <a:spcPct val="146000"/>
              </a:lnSpc>
              <a:spcBef>
                <a:spcPts val="0"/>
              </a:spcBef>
              <a:spcAft>
                <a:spcPts val="0"/>
              </a:spcAft>
              <a:buClr>
                <a:schemeClr val="dk1"/>
              </a:buClr>
              <a:buSzPts val="5000"/>
              <a:buFont typeface="Helvetica Neue"/>
              <a:buAutoNum type="arabicPeriod"/>
            </a:pPr>
            <a:r>
              <a:rPr lang="en-GB" sz="5000" b="0" i="0" u="none" strike="noStrike" cap="none">
                <a:solidFill>
                  <a:schemeClr val="dk1"/>
                </a:solidFill>
                <a:latin typeface="Helvetica Neue"/>
                <a:ea typeface="Helvetica Neue"/>
                <a:cs typeface="Helvetica Neue"/>
                <a:sym typeface="Helvetica Neue"/>
              </a:rPr>
              <a:t>What’s one commitment you’re taking away from this workshop?</a:t>
            </a:r>
            <a:endParaRPr sz="1400" b="0" i="0" u="none" strike="noStrike" cap="none">
              <a:solidFill>
                <a:schemeClr val="dk1"/>
              </a:solidFill>
              <a:latin typeface="Arial"/>
              <a:ea typeface="Arial"/>
              <a:cs typeface="Arial"/>
              <a:sym typeface="Arial"/>
            </a:endParaRPr>
          </a:p>
          <a:p>
            <a:pPr marL="457200" marR="0" lvl="0" indent="-457200" algn="ctr" rtl="0">
              <a:lnSpc>
                <a:spcPct val="146000"/>
              </a:lnSpc>
              <a:spcBef>
                <a:spcPts val="0"/>
              </a:spcBef>
              <a:spcAft>
                <a:spcPts val="0"/>
              </a:spcAft>
              <a:buClr>
                <a:schemeClr val="dk1"/>
              </a:buClr>
              <a:buSzPts val="5000"/>
              <a:buFont typeface="Helvetica Neue"/>
              <a:buAutoNum type="arabicPeriod"/>
            </a:pPr>
            <a:r>
              <a:rPr lang="en-GB" sz="5000" b="0" i="0" u="none" strike="noStrike" cap="none">
                <a:solidFill>
                  <a:schemeClr val="dk1"/>
                </a:solidFill>
                <a:latin typeface="Helvetica Neue"/>
                <a:ea typeface="Helvetica Neue"/>
                <a:cs typeface="Helvetica Neue"/>
                <a:sym typeface="Helvetica Neue"/>
              </a:rPr>
              <a:t>How will you remind yourself to practise self-care?</a:t>
            </a:r>
            <a:endParaRPr sz="5000" b="0" i="0" u="none" strike="noStrike" cap="none">
              <a:solidFill>
                <a:srgbClr val="000000"/>
              </a:solidFill>
              <a:latin typeface="Helvetica Neue"/>
              <a:ea typeface="Helvetica Neue"/>
              <a:cs typeface="Helvetica Neue"/>
              <a:sym typeface="Helvetica Neue"/>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pic>
        <p:nvPicPr>
          <p:cNvPr id="289" name="Google Shape;289;p16"/>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7"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295" name="Google Shape;295;p17"/>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296" name="Google Shape;296;p17"/>
          <p:cNvSpPr/>
          <p:nvPr/>
        </p:nvSpPr>
        <p:spPr>
          <a:xfrm>
            <a:off x="1769525" y="1951225"/>
            <a:ext cx="20844900" cy="86466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Conclusions</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a:p>
            <a:pPr marL="685800" marR="0" lvl="0" indent="-685800" algn="ctr" rtl="0">
              <a:lnSpc>
                <a:spcPct val="158695"/>
              </a:lnSpc>
              <a:spcBef>
                <a:spcPts val="0"/>
              </a:spcBef>
              <a:spcAft>
                <a:spcPts val="0"/>
              </a:spcAft>
              <a:buClr>
                <a:srgbClr val="000000"/>
              </a:buClr>
              <a:buSzPts val="4600"/>
              <a:buFont typeface="Arial"/>
              <a:buChar char="•"/>
            </a:pPr>
            <a:r>
              <a:rPr lang="en-GB" sz="4600" b="0" i="0" u="none" strike="noStrike" cap="none">
                <a:solidFill>
                  <a:srgbClr val="000000"/>
                </a:solidFill>
                <a:latin typeface="Helvetica Neue"/>
                <a:ea typeface="Helvetica Neue"/>
                <a:cs typeface="Helvetica Neue"/>
                <a:sym typeface="Helvetica Neue"/>
              </a:rPr>
              <a:t>Feeling overwhelmed is inevitable – we live in BANI times</a:t>
            </a:r>
            <a:endParaRPr sz="1400" b="0" i="0" u="none" strike="noStrike" cap="none">
              <a:solidFill>
                <a:srgbClr val="000000"/>
              </a:solidFill>
              <a:latin typeface="Arial"/>
              <a:ea typeface="Arial"/>
              <a:cs typeface="Arial"/>
              <a:sym typeface="Arial"/>
            </a:endParaRPr>
          </a:p>
          <a:p>
            <a:pPr marL="685800" marR="0" lvl="0" indent="-685800" algn="ctr" rtl="0">
              <a:lnSpc>
                <a:spcPct val="158695"/>
              </a:lnSpc>
              <a:spcBef>
                <a:spcPts val="0"/>
              </a:spcBef>
              <a:spcAft>
                <a:spcPts val="0"/>
              </a:spcAft>
              <a:buClr>
                <a:srgbClr val="000000"/>
              </a:buClr>
              <a:buSzPts val="4600"/>
              <a:buFont typeface="Arial"/>
              <a:buChar char="•"/>
            </a:pPr>
            <a:r>
              <a:rPr lang="en-GB" sz="4600" b="0" i="0" u="none" strike="noStrike" cap="none">
                <a:solidFill>
                  <a:srgbClr val="000000"/>
                </a:solidFill>
                <a:latin typeface="Helvetica Neue"/>
                <a:ea typeface="Helvetica Neue"/>
                <a:cs typeface="Helvetica Neue"/>
                <a:sym typeface="Helvetica Neue"/>
              </a:rPr>
              <a:t>To help navigate BANI times, we can build resilience</a:t>
            </a:r>
            <a:endParaRPr sz="1400" b="0" i="0" u="none" strike="noStrike" cap="none">
              <a:solidFill>
                <a:srgbClr val="000000"/>
              </a:solidFill>
              <a:latin typeface="Arial"/>
              <a:ea typeface="Arial"/>
              <a:cs typeface="Arial"/>
              <a:sym typeface="Arial"/>
            </a:endParaRPr>
          </a:p>
          <a:p>
            <a:pPr marL="685800" marR="0" lvl="0" indent="-685800" algn="ctr" rtl="0">
              <a:lnSpc>
                <a:spcPct val="158695"/>
              </a:lnSpc>
              <a:spcBef>
                <a:spcPts val="0"/>
              </a:spcBef>
              <a:spcAft>
                <a:spcPts val="0"/>
              </a:spcAft>
              <a:buClr>
                <a:srgbClr val="000000"/>
              </a:buClr>
              <a:buSzPts val="4600"/>
              <a:buFont typeface="Arial"/>
              <a:buChar char="•"/>
            </a:pPr>
            <a:r>
              <a:rPr lang="en-GB" sz="4600" b="0" i="0" u="none" strike="noStrike" cap="none">
                <a:solidFill>
                  <a:srgbClr val="000000"/>
                </a:solidFill>
                <a:latin typeface="Helvetica Neue"/>
                <a:ea typeface="Helvetica Neue"/>
                <a:cs typeface="Helvetica Neue"/>
                <a:sym typeface="Helvetica Neue"/>
              </a:rPr>
              <a:t>We can develop resilience when we prioritise self-care strategies</a:t>
            </a:r>
            <a:endParaRPr sz="1400" b="0" i="0" u="none" strike="noStrike" cap="none">
              <a:solidFill>
                <a:srgbClr val="000000"/>
              </a:solidFill>
              <a:latin typeface="Arial"/>
              <a:ea typeface="Arial"/>
              <a:cs typeface="Arial"/>
              <a:sym typeface="Arial"/>
            </a:endParaRPr>
          </a:p>
          <a:p>
            <a:pPr marL="685800" marR="0" lvl="0" indent="-685800" algn="ctr" rtl="0">
              <a:lnSpc>
                <a:spcPct val="158695"/>
              </a:lnSpc>
              <a:spcBef>
                <a:spcPts val="0"/>
              </a:spcBef>
              <a:spcAft>
                <a:spcPts val="0"/>
              </a:spcAft>
              <a:buClr>
                <a:srgbClr val="000000"/>
              </a:buClr>
              <a:buSzPts val="4600"/>
              <a:buFont typeface="Arial"/>
              <a:buChar char="•"/>
            </a:pPr>
            <a:r>
              <a:rPr lang="en-GB" sz="4600" b="0" i="0" u="none" strike="noStrike" cap="none">
                <a:solidFill>
                  <a:srgbClr val="000000"/>
                </a:solidFill>
                <a:latin typeface="Helvetica Neue"/>
                <a:ea typeface="Helvetica Neue"/>
                <a:cs typeface="Helvetica Neue"/>
                <a:sym typeface="Helvetica Neue"/>
              </a:rPr>
              <a:t>Self-care is something to pay attention to</a:t>
            </a:r>
            <a:r>
              <a:rPr lang="en-GB" sz="4600" b="0" i="0" u="none" strike="noStrike" cap="none">
                <a:solidFill>
                  <a:srgbClr val="000000"/>
                </a:solidFill>
                <a:latin typeface="Arial"/>
                <a:ea typeface="Arial"/>
                <a:cs typeface="Arial"/>
                <a:sym typeface="Arial"/>
              </a:rPr>
              <a:t> c</a:t>
            </a:r>
            <a:r>
              <a:rPr lang="en-GB" sz="4600" b="0" i="0" u="none" strike="noStrike" cap="none">
                <a:solidFill>
                  <a:srgbClr val="000000"/>
                </a:solidFill>
                <a:latin typeface="Helvetica Neue"/>
                <a:ea typeface="Helvetica Neue"/>
                <a:cs typeface="Helvetica Neue"/>
                <a:sym typeface="Helvetica Neue"/>
              </a:rPr>
              <a:t>ontinually and as a priority</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pic>
        <p:nvPicPr>
          <p:cNvPr id="297" name="Google Shape;297;p17"/>
          <p:cNvPicPr preferRelativeResize="0"/>
          <p:nvPr/>
        </p:nvPicPr>
        <p:blipFill rotWithShape="1">
          <a:blip r:embed="rId4">
            <a:alphaModFix/>
          </a:blip>
          <a:srcRect/>
          <a:stretch/>
        </p:blipFill>
        <p:spPr>
          <a:xfrm>
            <a:off x="11477625" y="10536313"/>
            <a:ext cx="1428750" cy="876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g3594bc6c89a_0_112" descr="Copy of Copy of 680px x 400px – Untitled Design (3).png"/>
          <p:cNvPicPr preferRelativeResize="0"/>
          <p:nvPr/>
        </p:nvPicPr>
        <p:blipFill rotWithShape="1">
          <a:blip r:embed="rId3">
            <a:alphaModFix/>
          </a:blip>
          <a:srcRect t="-925" r="54524" b="50331"/>
          <a:stretch/>
        </p:blipFill>
        <p:spPr>
          <a:xfrm>
            <a:off x="0" y="-382625"/>
            <a:ext cx="24383999" cy="14275225"/>
          </a:xfrm>
          <a:prstGeom prst="rect">
            <a:avLst/>
          </a:prstGeom>
          <a:noFill/>
          <a:ln>
            <a:noFill/>
          </a:ln>
        </p:spPr>
      </p:pic>
      <p:sp>
        <p:nvSpPr>
          <p:cNvPr id="303" name="Google Shape;303;g3594bc6c89a_0_112"/>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304" name="Google Shape;304;g3594bc6c89a_0_112"/>
          <p:cNvSpPr/>
          <p:nvPr/>
        </p:nvSpPr>
        <p:spPr>
          <a:xfrm>
            <a:off x="1769526" y="6304140"/>
            <a:ext cx="20844900" cy="1087800"/>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Questions?</a:t>
            </a:r>
            <a:endParaRPr sz="1400" b="0" i="0" u="none" strike="noStrike" cap="none">
              <a:solidFill>
                <a:srgbClr val="000000"/>
              </a:solidFill>
              <a:latin typeface="Arial"/>
              <a:ea typeface="Arial"/>
              <a:cs typeface="Arial"/>
              <a:sym typeface="Arial"/>
            </a:endParaRPr>
          </a:p>
        </p:txBody>
      </p:sp>
      <p:sp>
        <p:nvSpPr>
          <p:cNvPr id="305" name="Google Shape;305;g3594bc6c89a_0_112"/>
          <p:cNvSpPr/>
          <p:nvPr/>
        </p:nvSpPr>
        <p:spPr>
          <a:xfrm>
            <a:off x="1769526" y="7324114"/>
            <a:ext cx="20844900" cy="7488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306" name="Google Shape;306;g3594bc6c89a_0_112"/>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20ff88b52be_0_25"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312" name="Google Shape;312;g20ff88b52be_0_25"/>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313" name="Google Shape;313;g20ff88b52be_0_25"/>
          <p:cNvSpPr/>
          <p:nvPr/>
        </p:nvSpPr>
        <p:spPr>
          <a:xfrm>
            <a:off x="1769525" y="6001922"/>
            <a:ext cx="20844900" cy="5096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4000"/>
              <a:buFont typeface="Helvetica Neue"/>
              <a:buNone/>
            </a:pPr>
            <a:endParaRPr sz="4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4000"/>
              <a:buFont typeface="Helvetica Neue"/>
              <a:buNone/>
            </a:pPr>
            <a:endParaRPr sz="4000" b="1"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chemeClr val="dk1"/>
              </a:buClr>
              <a:buSzPts val="4000"/>
              <a:buFont typeface="Helvetica Neue Light"/>
              <a:buNone/>
            </a:pPr>
            <a:r>
              <a:rPr lang="en-GB" sz="4000" b="1" i="0" u="none" strike="noStrike" cap="none">
                <a:solidFill>
                  <a:schemeClr val="dk1"/>
                </a:solidFill>
                <a:latin typeface="Helvetica Neue Light"/>
                <a:ea typeface="Helvetica Neue Light"/>
                <a:cs typeface="Helvetica Neue Light"/>
                <a:sym typeface="Helvetica Neue Light"/>
              </a:rPr>
              <a:t>THANK YOU!</a:t>
            </a:r>
            <a:endParaRPr sz="4000" b="1"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chemeClr val="dk1"/>
              </a:buClr>
              <a:buSzPts val="4000"/>
              <a:buFont typeface="Helvetica Neue Light"/>
              <a:buNone/>
            </a:pPr>
            <a:endParaRPr sz="4000" b="1"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chemeClr val="dk1"/>
              </a:buClr>
              <a:buSzPts val="4000"/>
              <a:buFont typeface="Helvetica Neue Light"/>
              <a:buNone/>
            </a:pPr>
            <a:r>
              <a:rPr lang="en-GB" sz="4000" b="1" i="0" u="none" strike="noStrike" cap="none">
                <a:solidFill>
                  <a:schemeClr val="dk1"/>
                </a:solidFill>
                <a:latin typeface="Helvetica Neue Light"/>
                <a:ea typeface="Helvetica Neue Light"/>
                <a:cs typeface="Helvetica Neue Light"/>
                <a:sym typeface="Helvetica Neue Light"/>
              </a:rPr>
              <a:t>Our contact details</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4000"/>
              <a:buFont typeface="Helvetica Neue Light"/>
              <a:buNone/>
            </a:pPr>
            <a:r>
              <a:rPr lang="en-GB" sz="4000" b="1" i="0" u="none" strike="noStrike" cap="none">
                <a:solidFill>
                  <a:schemeClr val="dk1"/>
                </a:solidFill>
                <a:latin typeface="Helvetica Neue Light"/>
                <a:ea typeface="Helvetica Neue Light"/>
                <a:cs typeface="Helvetica Neue Light"/>
                <a:sym typeface="Helvetica Neue Light"/>
              </a:rPr>
              <a:t>hello@wearebird.org</a:t>
            </a:r>
            <a:endParaRPr sz="4000" b="1"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chemeClr val="dk1"/>
              </a:buClr>
              <a:buSzPts val="4000"/>
              <a:buFont typeface="Helvetica Neue Light"/>
              <a:buNone/>
            </a:pPr>
            <a:r>
              <a:rPr lang="en-GB" sz="4000" b="1" i="0" u="none" strike="noStrike" cap="none">
                <a:solidFill>
                  <a:schemeClr val="dk1"/>
                </a:solidFill>
                <a:latin typeface="Helvetica Neue Light"/>
                <a:ea typeface="Helvetica Neue Light"/>
                <a:cs typeface="Helvetica Neue Light"/>
                <a:sym typeface="Helvetica Neue Light"/>
              </a:rPr>
              <a:t> www.wearebird.org</a:t>
            </a:r>
            <a:endParaRPr sz="4000" b="1"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91250"/>
              </a:lnSpc>
              <a:spcBef>
                <a:spcPts val="0"/>
              </a:spcBef>
              <a:spcAft>
                <a:spcPts val="0"/>
              </a:spcAft>
              <a:buClr>
                <a:srgbClr val="000000"/>
              </a:buClr>
              <a:buSzPts val="8000"/>
              <a:buFont typeface="Helvetica Neue"/>
              <a:buNone/>
            </a:pPr>
            <a:endParaRPr sz="8000" b="1" i="0" u="none" strike="noStrike" cap="none">
              <a:solidFill>
                <a:srgbClr val="000000"/>
              </a:solidFill>
              <a:latin typeface="Helvetica Neue"/>
              <a:ea typeface="Helvetica Neue"/>
              <a:cs typeface="Helvetica Neue"/>
              <a:sym typeface="Helvetica Neue"/>
            </a:endParaRPr>
          </a:p>
        </p:txBody>
      </p:sp>
      <p:pic>
        <p:nvPicPr>
          <p:cNvPr id="314" name="Google Shape;314;g20ff88b52be_0_25"/>
          <p:cNvPicPr preferRelativeResize="0"/>
          <p:nvPr/>
        </p:nvPicPr>
        <p:blipFill rotWithShape="1">
          <a:blip r:embed="rId4">
            <a:alphaModFix/>
          </a:blip>
          <a:srcRect/>
          <a:stretch/>
        </p:blipFill>
        <p:spPr>
          <a:xfrm>
            <a:off x="9777651" y="2549557"/>
            <a:ext cx="4999222" cy="30695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0ff88b52be_0_17"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22" name="Google Shape;122;g20ff88b52be_0_17"/>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23" name="Google Shape;123;g20ff88b52be_0_17"/>
          <p:cNvSpPr/>
          <p:nvPr/>
        </p:nvSpPr>
        <p:spPr>
          <a:xfrm>
            <a:off x="1769526" y="2391413"/>
            <a:ext cx="20844900" cy="2024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chemeClr val="dk1"/>
              </a:buClr>
              <a:buSzPts val="8000"/>
              <a:buFont typeface="Helvetica Neue"/>
              <a:buNone/>
            </a:pPr>
            <a:r>
              <a:rPr lang="en-GB" sz="8000" b="1" i="0" u="none" strike="noStrike" cap="none">
                <a:solidFill>
                  <a:schemeClr val="dk1"/>
                </a:solidFill>
                <a:latin typeface="Helvetica Neue"/>
                <a:ea typeface="Helvetica Neue"/>
                <a:cs typeface="Helvetica Neue"/>
                <a:sym typeface="Helvetica Neue"/>
              </a:rPr>
              <a:t>SESSION OUTLINE</a:t>
            </a:r>
            <a:endParaRPr sz="1400" b="0" i="0" u="none" strike="noStrike" cap="none">
              <a:solidFill>
                <a:srgbClr val="000000"/>
              </a:solidFill>
              <a:latin typeface="Arial"/>
              <a:ea typeface="Arial"/>
              <a:cs typeface="Arial"/>
              <a:sym typeface="Arial"/>
            </a:endParaRPr>
          </a:p>
        </p:txBody>
      </p:sp>
      <p:sp>
        <p:nvSpPr>
          <p:cNvPr id="124" name="Google Shape;124;g20ff88b52be_0_17"/>
          <p:cNvSpPr/>
          <p:nvPr/>
        </p:nvSpPr>
        <p:spPr>
          <a:xfrm>
            <a:off x="5182550" y="4894250"/>
            <a:ext cx="14199000" cy="4892100"/>
          </a:xfrm>
          <a:prstGeom prst="rect">
            <a:avLst/>
          </a:prstGeom>
          <a:noFill/>
          <a:ln>
            <a:noFill/>
          </a:ln>
        </p:spPr>
        <p:txBody>
          <a:bodyPr spcFirstLastPara="1" wrap="square" lIns="50800" tIns="50800" rIns="50800" bIns="50800" anchor="ctr" anchorCtr="0">
            <a:noAutofit/>
          </a:bodyPr>
          <a:lstStyle/>
          <a:p>
            <a:pPr marL="685800" marR="0" lvl="0" indent="-685800" algn="l" rtl="0">
              <a:lnSpc>
                <a:spcPct val="100000"/>
              </a:lnSpc>
              <a:spcBef>
                <a:spcPts val="0"/>
              </a:spcBef>
              <a:spcAft>
                <a:spcPts val="0"/>
              </a:spcAft>
              <a:buClr>
                <a:schemeClr val="dk1"/>
              </a:buClr>
              <a:buSzPts val="5500"/>
              <a:buFont typeface="Arial"/>
              <a:buChar char="•"/>
            </a:pPr>
            <a:r>
              <a:rPr lang="en-GB" sz="5500" b="0" i="0" u="none" strike="noStrike" cap="none">
                <a:solidFill>
                  <a:schemeClr val="dk1"/>
                </a:solidFill>
                <a:latin typeface="Helvetica Neue"/>
                <a:ea typeface="Helvetica Neue"/>
                <a:cs typeface="Helvetica Neue"/>
                <a:sym typeface="Helvetica Neue"/>
              </a:rPr>
              <a:t>Why we feel overwhelmed</a:t>
            </a:r>
            <a:endParaRPr sz="1400" b="0" i="0" u="none" strike="noStrike" cap="none">
              <a:solidFill>
                <a:schemeClr val="dk1"/>
              </a:solidFill>
              <a:latin typeface="Arial"/>
              <a:ea typeface="Arial"/>
              <a:cs typeface="Arial"/>
              <a:sym typeface="Arial"/>
            </a:endParaRPr>
          </a:p>
          <a:p>
            <a:pPr marL="685800" marR="0" lvl="0" indent="-685800" algn="l" rtl="0">
              <a:lnSpc>
                <a:spcPct val="100000"/>
              </a:lnSpc>
              <a:spcBef>
                <a:spcPts val="0"/>
              </a:spcBef>
              <a:spcAft>
                <a:spcPts val="0"/>
              </a:spcAft>
              <a:buClr>
                <a:schemeClr val="dk1"/>
              </a:buClr>
              <a:buSzPts val="5500"/>
              <a:buFont typeface="Arial"/>
              <a:buChar char="•"/>
            </a:pPr>
            <a:r>
              <a:rPr lang="en-GB" sz="5500" b="0" i="0" u="none" strike="noStrike" cap="none">
                <a:solidFill>
                  <a:schemeClr val="dk1"/>
                </a:solidFill>
                <a:latin typeface="Helvetica Neue"/>
                <a:ea typeface="Helvetica Neue"/>
                <a:cs typeface="Helvetica Neue"/>
                <a:sym typeface="Helvetica Neue"/>
              </a:rPr>
              <a:t>What is resilience?</a:t>
            </a:r>
            <a:endParaRPr sz="1400" b="0" i="0" u="none" strike="noStrike" cap="none">
              <a:solidFill>
                <a:schemeClr val="dk1"/>
              </a:solidFill>
              <a:latin typeface="Arial"/>
              <a:ea typeface="Arial"/>
              <a:cs typeface="Arial"/>
              <a:sym typeface="Arial"/>
            </a:endParaRPr>
          </a:p>
          <a:p>
            <a:pPr marL="685800" marR="0" lvl="0" indent="-685800" algn="l" rtl="0">
              <a:lnSpc>
                <a:spcPct val="100000"/>
              </a:lnSpc>
              <a:spcBef>
                <a:spcPts val="0"/>
              </a:spcBef>
              <a:spcAft>
                <a:spcPts val="0"/>
              </a:spcAft>
              <a:buClr>
                <a:schemeClr val="dk1"/>
              </a:buClr>
              <a:buSzPts val="5500"/>
              <a:buFont typeface="Arial"/>
              <a:buChar char="•"/>
            </a:pPr>
            <a:r>
              <a:rPr lang="en-GB" sz="5500" b="0" i="0" u="none" strike="noStrike" cap="none">
                <a:solidFill>
                  <a:schemeClr val="dk1"/>
                </a:solidFill>
                <a:latin typeface="Helvetica Neue"/>
                <a:ea typeface="Helvetica Neue"/>
                <a:cs typeface="Helvetica Neue"/>
                <a:sym typeface="Helvetica Neue"/>
              </a:rPr>
              <a:t>Signs of stress</a:t>
            </a:r>
            <a:endParaRPr sz="1400" b="0" i="0" u="none" strike="noStrike" cap="none">
              <a:solidFill>
                <a:schemeClr val="dk1"/>
              </a:solidFill>
              <a:latin typeface="Arial"/>
              <a:ea typeface="Arial"/>
              <a:cs typeface="Arial"/>
              <a:sym typeface="Arial"/>
            </a:endParaRPr>
          </a:p>
          <a:p>
            <a:pPr marL="685800" marR="0" lvl="0" indent="-685800" algn="l" rtl="0">
              <a:lnSpc>
                <a:spcPct val="100000"/>
              </a:lnSpc>
              <a:spcBef>
                <a:spcPts val="0"/>
              </a:spcBef>
              <a:spcAft>
                <a:spcPts val="0"/>
              </a:spcAft>
              <a:buClr>
                <a:schemeClr val="dk1"/>
              </a:buClr>
              <a:buSzPts val="5500"/>
              <a:buFont typeface="Arial"/>
              <a:buChar char="•"/>
            </a:pPr>
            <a:r>
              <a:rPr lang="en-GB" sz="5500" b="0" i="0" u="none" strike="noStrike" cap="none">
                <a:solidFill>
                  <a:schemeClr val="dk1"/>
                </a:solidFill>
                <a:latin typeface="Helvetica Neue"/>
                <a:ea typeface="Helvetica Neue"/>
                <a:cs typeface="Helvetica Neue"/>
                <a:sym typeface="Helvetica Neue"/>
              </a:rPr>
              <a:t>Six strategies to build personal resilience</a:t>
            </a:r>
            <a:endParaRPr sz="1400" b="0" i="0" u="none" strike="noStrike" cap="none">
              <a:solidFill>
                <a:schemeClr val="dk1"/>
              </a:solidFill>
              <a:latin typeface="Arial"/>
              <a:ea typeface="Arial"/>
              <a:cs typeface="Arial"/>
              <a:sym typeface="Arial"/>
            </a:endParaRPr>
          </a:p>
          <a:p>
            <a:pPr marL="685800" marR="0" lvl="0" indent="-685800" algn="l" rtl="0">
              <a:lnSpc>
                <a:spcPct val="100000"/>
              </a:lnSpc>
              <a:spcBef>
                <a:spcPts val="0"/>
              </a:spcBef>
              <a:spcAft>
                <a:spcPts val="0"/>
              </a:spcAft>
              <a:buClr>
                <a:schemeClr val="dk1"/>
              </a:buClr>
              <a:buSzPts val="5500"/>
              <a:buFont typeface="Arial"/>
              <a:buChar char="•"/>
            </a:pPr>
            <a:r>
              <a:rPr lang="en-GB" sz="5500" b="0" i="0" u="none" strike="noStrike" cap="none">
                <a:solidFill>
                  <a:schemeClr val="dk1"/>
                </a:solidFill>
                <a:latin typeface="Helvetica Neue"/>
                <a:ea typeface="Helvetica Neue"/>
                <a:cs typeface="Helvetica Neue"/>
                <a:sym typeface="Helvetica Neue"/>
              </a:rPr>
              <a:t>Questions</a:t>
            </a:r>
            <a:endParaRPr sz="6000" b="0" i="0" u="none" strike="noStrike" cap="none">
              <a:solidFill>
                <a:schemeClr val="dk1"/>
              </a:solidFill>
              <a:latin typeface="Helvetica Neue"/>
              <a:ea typeface="Helvetica Neue"/>
              <a:cs typeface="Helvetica Neue"/>
              <a:sym typeface="Helvetica Neue"/>
            </a:endParaRPr>
          </a:p>
        </p:txBody>
      </p:sp>
      <p:pic>
        <p:nvPicPr>
          <p:cNvPr id="125" name="Google Shape;125;g20ff88b52be_0_17"/>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31" name="Google Shape;131;p4"/>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32" name="Google Shape;132;p4"/>
          <p:cNvSpPr/>
          <p:nvPr/>
        </p:nvSpPr>
        <p:spPr>
          <a:xfrm>
            <a:off x="1769526" y="5744213"/>
            <a:ext cx="20844948" cy="2023952"/>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What feels challenging about the world </a:t>
            </a:r>
            <a:endParaRPr sz="8000" b="1" i="0" u="none" strike="noStrike" cap="none">
              <a:solidFill>
                <a:srgbClr val="000000"/>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we live and work in?</a:t>
            </a: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1769526" y="7324114"/>
            <a:ext cx="20844948" cy="74892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34" name="Google Shape;134;p4"/>
          <p:cNvPicPr preferRelativeResize="0"/>
          <p:nvPr/>
        </p:nvPicPr>
        <p:blipFill rotWithShape="1">
          <a:blip r:embed="rId4">
            <a:alphaModFix/>
          </a:blip>
          <a:srcRect/>
          <a:stretch/>
        </p:blipFill>
        <p:spPr>
          <a:xfrm>
            <a:off x="11477625" y="10383913"/>
            <a:ext cx="1428750" cy="87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r="-4318" b="8966"/>
          <a:stretch/>
        </p:blipFill>
        <p:spPr>
          <a:xfrm>
            <a:off x="846600" y="347675"/>
            <a:ext cx="22352850" cy="13020675"/>
          </a:xfrm>
          <a:prstGeom prst="rect">
            <a:avLst/>
          </a:prstGeom>
          <a:solidFill>
            <a:srgbClr val="FFFFFF"/>
          </a:solidFill>
          <a:ln w="190500" cap="flat" cmpd="sng">
            <a:solidFill>
              <a:srgbClr val="000000"/>
            </a:solidFill>
            <a:prstDash val="solid"/>
            <a:miter lim="8000"/>
            <a:headEnd type="none" w="sm" len="sm"/>
            <a:tailEnd type="none" w="sm" len="sm"/>
          </a:ln>
          <a:effectLst>
            <a:outerShdw blurRad="57150" dist="19050" dir="5400000" algn="bl" rotWithShape="0">
              <a:schemeClr val="dk1">
                <a:alpha val="49411"/>
              </a:schemeClr>
            </a:outerShdw>
          </a:effectLst>
        </p:spPr>
      </p:pic>
      <p:pic>
        <p:nvPicPr>
          <p:cNvPr id="140" name="Google Shape;140;p5" descr="Copy of Copy of 680px x 400px – Untitled Design (3).png"/>
          <p:cNvPicPr preferRelativeResize="0"/>
          <p:nvPr/>
        </p:nvPicPr>
        <p:blipFill rotWithShape="1">
          <a:blip r:embed="rId4">
            <a:alphaModFix/>
          </a:blip>
          <a:srcRect t="-2662" r="53095" b="46837"/>
          <a:stretch/>
        </p:blipFill>
        <p:spPr>
          <a:xfrm>
            <a:off x="0" y="-778400"/>
            <a:ext cx="24383999" cy="14494399"/>
          </a:xfrm>
          <a:prstGeom prst="rect">
            <a:avLst/>
          </a:prstGeom>
          <a:noFill/>
          <a:ln>
            <a:noFill/>
          </a:ln>
        </p:spPr>
      </p:pic>
      <p:sp>
        <p:nvSpPr>
          <p:cNvPr id="141" name="Google Shape;141;p5"/>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42" name="Google Shape;142;p5"/>
          <p:cNvPicPr preferRelativeResize="0"/>
          <p:nvPr/>
        </p:nvPicPr>
        <p:blipFill rotWithShape="1">
          <a:blip r:embed="rId5">
            <a:alphaModFix amt="75000"/>
          </a:blip>
          <a:srcRect t="10369" b="8933"/>
          <a:stretch/>
        </p:blipFill>
        <p:spPr>
          <a:xfrm>
            <a:off x="1589775" y="1147025"/>
            <a:ext cx="21204449" cy="11421951"/>
          </a:xfrm>
          <a:prstGeom prst="rect">
            <a:avLst/>
          </a:prstGeom>
          <a:noFill/>
          <a:ln>
            <a:noFill/>
          </a:ln>
        </p:spPr>
      </p:pic>
      <p:sp>
        <p:nvSpPr>
          <p:cNvPr id="143" name="Google Shape;143;p5"/>
          <p:cNvSpPr/>
          <p:nvPr/>
        </p:nvSpPr>
        <p:spPr>
          <a:xfrm>
            <a:off x="1769526" y="5276082"/>
            <a:ext cx="20844948" cy="2960212"/>
          </a:xfrm>
          <a:prstGeom prst="rect">
            <a:avLst/>
          </a:prstGeom>
          <a:noFill/>
          <a:ln>
            <a:noFill/>
          </a:ln>
        </p:spPr>
        <p:txBody>
          <a:bodyPr spcFirstLastPara="1" wrap="square" lIns="50800" tIns="50800" rIns="50800" bIns="50800" anchor="ctr" anchorCtr="0">
            <a:noAutofit/>
          </a:bodyPr>
          <a:lstStyle/>
          <a:p>
            <a:pPr marL="0" marR="0" lvl="0" indent="0" algn="ctr" rtl="0">
              <a:lnSpc>
                <a:spcPct val="91250"/>
              </a:lnSpc>
              <a:spcBef>
                <a:spcPts val="0"/>
              </a:spcBef>
              <a:spcAft>
                <a:spcPts val="0"/>
              </a:spcAft>
              <a:buClr>
                <a:schemeClr val="dk1"/>
              </a:buClr>
              <a:buSzPts val="8000"/>
              <a:buFont typeface="Helvetica Neue"/>
              <a:buNone/>
            </a:pPr>
            <a:r>
              <a:rPr lang="en-GB" sz="8000" b="1" i="0" u="none" strike="noStrike" cap="none">
                <a:solidFill>
                  <a:schemeClr val="dk1"/>
                </a:solidFill>
                <a:latin typeface="Helvetica Neue"/>
                <a:ea typeface="Helvetica Neue"/>
                <a:cs typeface="Helvetica Neue"/>
                <a:sym typeface="Helvetica Neue"/>
              </a:rPr>
              <a:t>BANI</a:t>
            </a:r>
            <a:endParaRPr sz="1400" b="0" i="0" u="none" strike="noStrike" cap="none">
              <a:solidFill>
                <a:schemeClr val="dk1"/>
              </a:solidFill>
              <a:latin typeface="Arial"/>
              <a:ea typeface="Arial"/>
              <a:cs typeface="Arial"/>
              <a:sym typeface="Arial"/>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chemeClr val="dk1"/>
              </a:buClr>
              <a:buSzPts val="6000"/>
              <a:buFont typeface="Helvetica Neue"/>
              <a:buNone/>
            </a:pPr>
            <a:r>
              <a:rPr lang="en-GB" sz="6000" b="0" i="0" u="none" strike="noStrike" cap="none">
                <a:solidFill>
                  <a:schemeClr val="dk1"/>
                </a:solidFill>
                <a:latin typeface="Helvetica Neue"/>
                <a:ea typeface="Helvetica Neue"/>
                <a:cs typeface="Helvetica Neue"/>
                <a:sym typeface="Helvetica Neue"/>
              </a:rPr>
              <a:t>Brittle	|	Anxious		|	Non-linear	|	Incomprehensible</a:t>
            </a: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r>
              <a:rPr lang="en-GB" sz="8000" b="1" i="0" u="none" strike="noStrike" cap="none">
                <a:solidFill>
                  <a:schemeClr val="dk1"/>
                </a:solidFill>
                <a:latin typeface="Helvetica Neue"/>
                <a:ea typeface="Helvetica Neue"/>
                <a:cs typeface="Helvetica Neue"/>
                <a:sym typeface="Helvetica Neue"/>
              </a:rPr>
              <a:t>The new paradigm of resilience</a:t>
            </a:r>
            <a:endParaRPr sz="8000" b="1" i="0" u="none" strike="noStrike" cap="none">
              <a:solidFill>
                <a:srgbClr val="000000"/>
              </a:solidFill>
              <a:latin typeface="Helvetica Neue"/>
              <a:ea typeface="Helvetica Neue"/>
              <a:cs typeface="Helvetica Neue"/>
              <a:sym typeface="Helvetica Neue"/>
            </a:endParaRPr>
          </a:p>
        </p:txBody>
      </p:sp>
      <p:sp>
        <p:nvSpPr>
          <p:cNvPr id="144" name="Google Shape;144;p5"/>
          <p:cNvSpPr/>
          <p:nvPr/>
        </p:nvSpPr>
        <p:spPr>
          <a:xfrm>
            <a:off x="1769526" y="7324114"/>
            <a:ext cx="20844948" cy="74892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45" name="Google Shape;145;p5"/>
          <p:cNvSpPr txBox="1"/>
          <p:nvPr/>
        </p:nvSpPr>
        <p:spPr>
          <a:xfrm>
            <a:off x="14541752" y="11605520"/>
            <a:ext cx="8072722" cy="759822"/>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chemeClr val="dk1"/>
              </a:buClr>
              <a:buSzPts val="4000"/>
              <a:buFont typeface="Helvetica Neue"/>
              <a:buNone/>
            </a:pPr>
            <a:r>
              <a:rPr lang="en-GB" sz="4000" b="0" i="0" u="none" strike="noStrike" cap="none">
                <a:solidFill>
                  <a:schemeClr val="dk1"/>
                </a:solidFill>
                <a:latin typeface="Helvetica Neue"/>
                <a:ea typeface="Helvetica Neue"/>
                <a:cs typeface="Helvetica Neue"/>
                <a:sym typeface="Helvetica Neue"/>
              </a:rPr>
              <a:t>Source: Jamais Cascio</a:t>
            </a:r>
            <a:endParaRPr sz="4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g35ff0b27b75_0_0"/>
          <p:cNvPicPr preferRelativeResize="0"/>
          <p:nvPr/>
        </p:nvPicPr>
        <p:blipFill rotWithShape="1">
          <a:blip r:embed="rId3">
            <a:alphaModFix/>
          </a:blip>
          <a:srcRect r="-4318" b="8966"/>
          <a:stretch/>
        </p:blipFill>
        <p:spPr>
          <a:xfrm>
            <a:off x="846600" y="347675"/>
            <a:ext cx="22352850" cy="13020675"/>
          </a:xfrm>
          <a:prstGeom prst="rect">
            <a:avLst/>
          </a:prstGeom>
          <a:solidFill>
            <a:srgbClr val="FFFFFF"/>
          </a:solidFill>
          <a:ln w="190500" cap="flat" cmpd="sng">
            <a:solidFill>
              <a:srgbClr val="000000"/>
            </a:solidFill>
            <a:prstDash val="solid"/>
            <a:miter lim="8000"/>
            <a:headEnd type="none" w="sm" len="sm"/>
            <a:tailEnd type="none" w="sm" len="sm"/>
          </a:ln>
          <a:effectLst>
            <a:outerShdw blurRad="57150" dist="19050" dir="5400000" algn="bl" rotWithShape="0">
              <a:schemeClr val="dk1">
                <a:alpha val="49410"/>
              </a:schemeClr>
            </a:outerShdw>
          </a:effectLst>
        </p:spPr>
      </p:pic>
      <p:pic>
        <p:nvPicPr>
          <p:cNvPr id="151" name="Google Shape;151;g35ff0b27b75_0_0" descr="Copy of Copy of 680px x 400px – Untitled Design (3).png"/>
          <p:cNvPicPr preferRelativeResize="0"/>
          <p:nvPr/>
        </p:nvPicPr>
        <p:blipFill rotWithShape="1">
          <a:blip r:embed="rId4">
            <a:alphaModFix/>
          </a:blip>
          <a:srcRect t="-2662" r="53095" b="46837"/>
          <a:stretch/>
        </p:blipFill>
        <p:spPr>
          <a:xfrm>
            <a:off x="0" y="-778400"/>
            <a:ext cx="24383999" cy="14494399"/>
          </a:xfrm>
          <a:prstGeom prst="rect">
            <a:avLst/>
          </a:prstGeom>
          <a:noFill/>
          <a:ln>
            <a:noFill/>
          </a:ln>
        </p:spPr>
      </p:pic>
      <p:sp>
        <p:nvSpPr>
          <p:cNvPr id="152" name="Google Shape;152;g35ff0b27b75_0_0"/>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53" name="Google Shape;153;g35ff0b27b75_0_0" title="marita-kavelashvili-ugnrXk1129g-unsplash.jpg"/>
          <p:cNvPicPr preferRelativeResize="0"/>
          <p:nvPr/>
        </p:nvPicPr>
        <p:blipFill rotWithShape="1">
          <a:blip r:embed="rId5">
            <a:alphaModFix amt="70000"/>
          </a:blip>
          <a:srcRect t="15833" b="3049"/>
          <a:stretch/>
        </p:blipFill>
        <p:spPr>
          <a:xfrm>
            <a:off x="1589775" y="1147025"/>
            <a:ext cx="21204598" cy="11421899"/>
          </a:xfrm>
          <a:prstGeom prst="rect">
            <a:avLst/>
          </a:prstGeom>
          <a:noFill/>
          <a:ln>
            <a:noFill/>
          </a:ln>
        </p:spPr>
      </p:pic>
      <p:sp>
        <p:nvSpPr>
          <p:cNvPr id="154" name="Google Shape;154;g35ff0b27b75_0_0"/>
          <p:cNvSpPr/>
          <p:nvPr/>
        </p:nvSpPr>
        <p:spPr>
          <a:xfrm>
            <a:off x="1769526" y="5276082"/>
            <a:ext cx="20844900" cy="2960100"/>
          </a:xfrm>
          <a:prstGeom prst="rect">
            <a:avLst/>
          </a:prstGeom>
          <a:noFill/>
          <a:ln>
            <a:noFill/>
          </a:ln>
        </p:spPr>
        <p:txBody>
          <a:bodyPr spcFirstLastPara="1" wrap="square" lIns="50800" tIns="50800" rIns="50800" bIns="50800" anchor="ctr" anchorCtr="0">
            <a:noAutofit/>
          </a:bodyPr>
          <a:lstStyle/>
          <a:p>
            <a:pPr marL="0" marR="0" lvl="0" indent="0" algn="l" rtl="0">
              <a:lnSpc>
                <a:spcPct val="91250"/>
              </a:lnSpc>
              <a:spcBef>
                <a:spcPts val="0"/>
              </a:spcBef>
              <a:spcAft>
                <a:spcPts val="0"/>
              </a:spcAft>
              <a:buClr>
                <a:schemeClr val="dk1"/>
              </a:buClr>
              <a:buSzPts val="8000"/>
              <a:buFont typeface="Helvetica Neue"/>
              <a:buNone/>
            </a:pPr>
            <a:endParaRPr sz="1400" b="0" i="0" u="none" strike="noStrike" cap="none">
              <a:solidFill>
                <a:schemeClr val="dk1"/>
              </a:solidFill>
              <a:latin typeface="Arial"/>
              <a:ea typeface="Arial"/>
              <a:cs typeface="Arial"/>
              <a:sym typeface="Arial"/>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rgbClr val="000000"/>
              </a:solidFill>
              <a:latin typeface="Helvetica Neue"/>
              <a:ea typeface="Helvetica Neue"/>
              <a:cs typeface="Helvetica Neue"/>
              <a:sym typeface="Helvetica Neue"/>
            </a:endParaRPr>
          </a:p>
        </p:txBody>
      </p:sp>
      <p:sp>
        <p:nvSpPr>
          <p:cNvPr id="155" name="Google Shape;155;g35ff0b27b75_0_0"/>
          <p:cNvSpPr/>
          <p:nvPr/>
        </p:nvSpPr>
        <p:spPr>
          <a:xfrm>
            <a:off x="1769526" y="7324114"/>
            <a:ext cx="20844900" cy="748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56" name="Google Shape;156;g35ff0b27b75_0_0"/>
          <p:cNvSpPr txBox="1"/>
          <p:nvPr/>
        </p:nvSpPr>
        <p:spPr>
          <a:xfrm>
            <a:off x="14541752" y="11605520"/>
            <a:ext cx="8072700" cy="7599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35ff0b27b75_0_20"/>
          <p:cNvPicPr preferRelativeResize="0"/>
          <p:nvPr/>
        </p:nvPicPr>
        <p:blipFill rotWithShape="1">
          <a:blip r:embed="rId3">
            <a:alphaModFix/>
          </a:blip>
          <a:srcRect r="-4318" b="8966"/>
          <a:stretch/>
        </p:blipFill>
        <p:spPr>
          <a:xfrm>
            <a:off x="846600" y="347675"/>
            <a:ext cx="22352850" cy="13020675"/>
          </a:xfrm>
          <a:prstGeom prst="rect">
            <a:avLst/>
          </a:prstGeom>
          <a:solidFill>
            <a:srgbClr val="FFFFFF"/>
          </a:solidFill>
          <a:ln w="190500" cap="flat" cmpd="sng">
            <a:solidFill>
              <a:srgbClr val="000000"/>
            </a:solidFill>
            <a:prstDash val="solid"/>
            <a:miter lim="8000"/>
            <a:headEnd type="none" w="sm" len="sm"/>
            <a:tailEnd type="none" w="sm" len="sm"/>
          </a:ln>
          <a:effectLst>
            <a:outerShdw blurRad="57150" dist="19050" dir="5400000" algn="bl" rotWithShape="0">
              <a:schemeClr val="dk1">
                <a:alpha val="49410"/>
              </a:schemeClr>
            </a:outerShdw>
          </a:effectLst>
        </p:spPr>
      </p:pic>
      <p:pic>
        <p:nvPicPr>
          <p:cNvPr id="162" name="Google Shape;162;g35ff0b27b75_0_20" descr="Copy of Copy of 680px x 400px – Untitled Design (3).png"/>
          <p:cNvPicPr preferRelativeResize="0"/>
          <p:nvPr/>
        </p:nvPicPr>
        <p:blipFill rotWithShape="1">
          <a:blip r:embed="rId4">
            <a:alphaModFix/>
          </a:blip>
          <a:srcRect t="-2662" r="53095" b="46837"/>
          <a:stretch/>
        </p:blipFill>
        <p:spPr>
          <a:xfrm>
            <a:off x="0" y="-778400"/>
            <a:ext cx="24383999" cy="14494399"/>
          </a:xfrm>
          <a:prstGeom prst="rect">
            <a:avLst/>
          </a:prstGeom>
          <a:noFill/>
          <a:ln>
            <a:noFill/>
          </a:ln>
        </p:spPr>
      </p:pic>
      <p:sp>
        <p:nvSpPr>
          <p:cNvPr id="163" name="Google Shape;163;g35ff0b27b75_0_20"/>
          <p:cNvSpPr/>
          <p:nvPr/>
        </p:nvSpPr>
        <p:spPr>
          <a:xfrm>
            <a:off x="1589770" y="1147034"/>
            <a:ext cx="21204600" cy="11421900"/>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Helvetica Neue Light"/>
              <a:buNone/>
            </a:pPr>
            <a:r>
              <a:rPr lang="en-GB" sz="3200" b="0" i="0" u="none" strike="noStrike" cap="none">
                <a:solidFill>
                  <a:srgbClr val="FFFFFF"/>
                </a:solidFill>
                <a:latin typeface="Helvetica Neue Light"/>
                <a:ea typeface="Helvetica Neue Light"/>
                <a:cs typeface="Helvetica Neue Light"/>
                <a:sym typeface="Helvetica Neue Light"/>
              </a:rPr>
              <a:t>Source: Dr Brené Brown</a:t>
            </a: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64" name="Google Shape;164;g35ff0b27b75_0_20" title="kazuend-cCthPLHmrzI-unsplash.jpg"/>
          <p:cNvPicPr preferRelativeResize="0"/>
          <p:nvPr/>
        </p:nvPicPr>
        <p:blipFill rotWithShape="1">
          <a:blip r:embed="rId5">
            <a:alphaModFix amt="80000"/>
          </a:blip>
          <a:srcRect t="9561" b="9617"/>
          <a:stretch/>
        </p:blipFill>
        <p:spPr>
          <a:xfrm>
            <a:off x="1579850" y="1147025"/>
            <a:ext cx="21204598" cy="11421900"/>
          </a:xfrm>
          <a:prstGeom prst="rect">
            <a:avLst/>
          </a:prstGeom>
          <a:noFill/>
          <a:ln>
            <a:noFill/>
          </a:ln>
        </p:spPr>
      </p:pic>
      <p:sp>
        <p:nvSpPr>
          <p:cNvPr id="165" name="Google Shape;165;g35ff0b27b75_0_20"/>
          <p:cNvSpPr/>
          <p:nvPr/>
        </p:nvSpPr>
        <p:spPr>
          <a:xfrm>
            <a:off x="1769526" y="5276082"/>
            <a:ext cx="20844900" cy="2960100"/>
          </a:xfrm>
          <a:prstGeom prst="rect">
            <a:avLst/>
          </a:prstGeom>
          <a:noFill/>
          <a:ln>
            <a:noFill/>
          </a:ln>
        </p:spPr>
        <p:txBody>
          <a:bodyPr spcFirstLastPara="1" wrap="square" lIns="50800" tIns="50800" rIns="50800" bIns="50800" anchor="ctr" anchorCtr="0">
            <a:noAutofit/>
          </a:bodyPr>
          <a:lstStyle/>
          <a:p>
            <a:pPr marL="0" marR="0" lvl="0" indent="0" algn="l" rtl="0">
              <a:lnSpc>
                <a:spcPct val="91250"/>
              </a:lnSpc>
              <a:spcBef>
                <a:spcPts val="0"/>
              </a:spcBef>
              <a:spcAft>
                <a:spcPts val="0"/>
              </a:spcAft>
              <a:buClr>
                <a:schemeClr val="dk1"/>
              </a:buClr>
              <a:buSzPts val="8000"/>
              <a:buFont typeface="Helvetica Neue"/>
              <a:buNone/>
            </a:pPr>
            <a:endParaRPr sz="1400" b="0" i="0" u="none" strike="noStrike" cap="none">
              <a:solidFill>
                <a:schemeClr val="dk1"/>
              </a:solidFill>
              <a:latin typeface="Arial"/>
              <a:ea typeface="Arial"/>
              <a:cs typeface="Arial"/>
              <a:sym typeface="Arial"/>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chemeClr val="dk1"/>
              </a:solidFill>
              <a:latin typeface="Helvetica Neue"/>
              <a:ea typeface="Helvetica Neue"/>
              <a:cs typeface="Helvetica Neue"/>
              <a:sym typeface="Helvetica Neue"/>
            </a:endParaRPr>
          </a:p>
          <a:p>
            <a:pPr marL="0" marR="0" lvl="0" indent="0" algn="ctr" rtl="0">
              <a:lnSpc>
                <a:spcPct val="91250"/>
              </a:lnSpc>
              <a:spcBef>
                <a:spcPts val="0"/>
              </a:spcBef>
              <a:spcAft>
                <a:spcPts val="0"/>
              </a:spcAft>
              <a:buClr>
                <a:schemeClr val="dk1"/>
              </a:buClr>
              <a:buSzPts val="8000"/>
              <a:buFont typeface="Helvetica Neue"/>
              <a:buNone/>
            </a:pPr>
            <a:endParaRPr sz="8000" b="1" i="0" u="none" strike="noStrike" cap="none">
              <a:solidFill>
                <a:srgbClr val="000000"/>
              </a:solidFill>
              <a:latin typeface="Helvetica Neue"/>
              <a:ea typeface="Helvetica Neue"/>
              <a:cs typeface="Helvetica Neue"/>
              <a:sym typeface="Helvetica Neue"/>
            </a:endParaRPr>
          </a:p>
        </p:txBody>
      </p:sp>
      <p:sp>
        <p:nvSpPr>
          <p:cNvPr id="166" name="Google Shape;166;g35ff0b27b75_0_20"/>
          <p:cNvSpPr/>
          <p:nvPr/>
        </p:nvSpPr>
        <p:spPr>
          <a:xfrm>
            <a:off x="1769526" y="7324114"/>
            <a:ext cx="20844900" cy="7488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67" name="Google Shape;167;g35ff0b27b75_0_20"/>
          <p:cNvSpPr txBox="1"/>
          <p:nvPr/>
        </p:nvSpPr>
        <p:spPr>
          <a:xfrm>
            <a:off x="14541752" y="11605520"/>
            <a:ext cx="8072700" cy="759900"/>
          </a:xfrm>
          <a:prstGeom prst="rect">
            <a:avLst/>
          </a:prstGeom>
          <a:noFill/>
          <a:ln>
            <a:noFill/>
          </a:ln>
        </p:spPr>
        <p:txBody>
          <a:bodyPr spcFirstLastPara="1" wrap="square" lIns="71425" tIns="71425" rIns="71425" bIns="71425" anchor="ctr" anchorCtr="0">
            <a:noAutofit/>
          </a:bodyPr>
          <a:lstStyle/>
          <a:p>
            <a:pPr marL="0" marR="0" lvl="0" indent="0" algn="l" rtl="0">
              <a:lnSpc>
                <a:spcPct val="100000"/>
              </a:lnSpc>
              <a:spcBef>
                <a:spcPts val="0"/>
              </a:spcBef>
              <a:spcAft>
                <a:spcPts val="0"/>
              </a:spcAft>
              <a:buClr>
                <a:srgbClr val="000000"/>
              </a:buClr>
              <a:buSzPts val="4000"/>
              <a:buFont typeface="Helvetica Neue"/>
              <a:buNone/>
            </a:pPr>
            <a:endParaRPr sz="4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6"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73" name="Google Shape;173;p6"/>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74" name="Google Shape;174;p6"/>
          <p:cNvSpPr/>
          <p:nvPr/>
        </p:nvSpPr>
        <p:spPr>
          <a:xfrm>
            <a:off x="1769551" y="3577874"/>
            <a:ext cx="20844900" cy="9462000"/>
          </a:xfrm>
          <a:prstGeom prst="rect">
            <a:avLst/>
          </a:prstGeom>
          <a:noFill/>
          <a:ln>
            <a:noFill/>
          </a:ln>
        </p:spPr>
        <p:txBody>
          <a:bodyPr spcFirstLastPara="1" wrap="square" lIns="50800" tIns="50800" rIns="50800" bIns="50800" anchor="ctr" anchorCtr="0">
            <a:noAutofit/>
          </a:bodyPr>
          <a:lstStyle/>
          <a:p>
            <a:pPr marL="0" marR="0" lvl="0" indent="0" algn="ctr" rtl="0">
              <a:lnSpc>
                <a:spcPct val="15000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Signs of stress / low resilience</a:t>
            </a: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Chandeliering</a:t>
            </a: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Stockpiling</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Numbing</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Bouncing hurt</a:t>
            </a: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High Centering</a:t>
            </a: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“I’m fine”</a:t>
            </a:r>
            <a:endParaRPr sz="6000" b="0" i="0" u="none" strike="noStrike" cap="none">
              <a:solidFill>
                <a:srgbClr val="000000"/>
              </a:solidFill>
              <a:latin typeface="Helvetica Neue"/>
              <a:ea typeface="Helvetica Neue"/>
              <a:cs typeface="Helvetica Neue"/>
              <a:sym typeface="Helvetica Neue"/>
            </a:endParaRPr>
          </a:p>
          <a:p>
            <a:pPr marL="0" marR="0" lvl="0" indent="0" algn="l" rtl="0">
              <a:lnSpc>
                <a:spcPct val="121666"/>
              </a:lnSpc>
              <a:spcBef>
                <a:spcPts val="0"/>
              </a:spcBef>
              <a:spcAft>
                <a:spcPts val="0"/>
              </a:spcAft>
              <a:buClr>
                <a:srgbClr val="000000"/>
              </a:buClr>
              <a:buSzPts val="6000"/>
              <a:buFont typeface="Helvetica Neue"/>
              <a:buNone/>
            </a:pP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endParaRPr sz="6000" b="0"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																							</a:t>
            </a:r>
            <a:endParaRPr sz="4000" b="1" i="0" u="none" strike="noStrike" cap="none">
              <a:solidFill>
                <a:srgbClr val="000000"/>
              </a:solidFill>
              <a:latin typeface="Helvetica Neue"/>
              <a:ea typeface="Helvetica Neue"/>
              <a:cs typeface="Helvetica Neue"/>
              <a:sym typeface="Helvetica Neue"/>
            </a:endParaRPr>
          </a:p>
        </p:txBody>
      </p:sp>
      <p:sp>
        <p:nvSpPr>
          <p:cNvPr id="175" name="Google Shape;175;p6"/>
          <p:cNvSpPr/>
          <p:nvPr/>
        </p:nvSpPr>
        <p:spPr>
          <a:xfrm>
            <a:off x="1769526" y="7324114"/>
            <a:ext cx="20844948" cy="74892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76" name="Google Shape;176;p6"/>
          <p:cNvSpPr txBox="1"/>
          <p:nvPr/>
        </p:nvSpPr>
        <p:spPr>
          <a:xfrm>
            <a:off x="16910791" y="11723363"/>
            <a:ext cx="5703684" cy="759822"/>
          </a:xfrm>
          <a:prstGeom prst="rect">
            <a:avLst/>
          </a:prstGeom>
          <a:no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000000"/>
              </a:buClr>
              <a:buSzPts val="4000"/>
              <a:buFont typeface="Helvetica Neue"/>
              <a:buNone/>
            </a:pPr>
            <a:r>
              <a:rPr lang="en-GB" sz="4000" b="0" i="0" u="none" strike="noStrike" cap="none">
                <a:solidFill>
                  <a:srgbClr val="000000"/>
                </a:solidFill>
                <a:latin typeface="Helvetica Neue"/>
                <a:ea typeface="Helvetica Neue"/>
                <a:cs typeface="Helvetica Neue"/>
                <a:sym typeface="Helvetica Neue"/>
              </a:rPr>
              <a:t>Source: Dr Brené Brown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7" descr="Copy of Copy of 680px x 400px – Untitled Design (3).png"/>
          <p:cNvPicPr preferRelativeResize="0"/>
          <p:nvPr/>
        </p:nvPicPr>
        <p:blipFill rotWithShape="1">
          <a:blip r:embed="rId3">
            <a:alphaModFix/>
          </a:blip>
          <a:srcRect t="-2662" r="53095" b="46837"/>
          <a:stretch/>
        </p:blipFill>
        <p:spPr>
          <a:xfrm>
            <a:off x="0" y="-778400"/>
            <a:ext cx="24383999" cy="14494399"/>
          </a:xfrm>
          <a:prstGeom prst="rect">
            <a:avLst/>
          </a:prstGeom>
          <a:noFill/>
          <a:ln>
            <a:noFill/>
          </a:ln>
        </p:spPr>
      </p:pic>
      <p:sp>
        <p:nvSpPr>
          <p:cNvPr id="182" name="Google Shape;182;p7"/>
          <p:cNvSpPr/>
          <p:nvPr/>
        </p:nvSpPr>
        <p:spPr>
          <a:xfrm>
            <a:off x="1589770" y="1147034"/>
            <a:ext cx="21204462" cy="11421932"/>
          </a:xfrm>
          <a:prstGeom prst="rect">
            <a:avLst/>
          </a:prstGeom>
          <a:solidFill>
            <a:srgbClr val="FFFFFF"/>
          </a:solidFill>
          <a:ln w="1905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
        <p:nvSpPr>
          <p:cNvPr id="183" name="Google Shape;183;p7"/>
          <p:cNvSpPr/>
          <p:nvPr/>
        </p:nvSpPr>
        <p:spPr>
          <a:xfrm>
            <a:off x="1769551" y="2429430"/>
            <a:ext cx="20844900" cy="9371700"/>
          </a:xfrm>
          <a:prstGeom prst="rect">
            <a:avLst/>
          </a:prstGeom>
          <a:noFill/>
          <a:ln>
            <a:noFill/>
          </a:ln>
        </p:spPr>
        <p:txBody>
          <a:bodyPr spcFirstLastPara="1" wrap="square" lIns="50800" tIns="50800" rIns="50800" bIns="50800" anchor="ctr" anchorCtr="0">
            <a:noAutofit/>
          </a:bodyPr>
          <a:lstStyle/>
          <a:p>
            <a:pPr marL="0" marR="0" lvl="0" indent="0" algn="ctr" rtl="0">
              <a:lnSpc>
                <a:spcPct val="150000"/>
              </a:lnSpc>
              <a:spcBef>
                <a:spcPts val="0"/>
              </a:spcBef>
              <a:spcAft>
                <a:spcPts val="0"/>
              </a:spcAft>
              <a:buClr>
                <a:srgbClr val="000000"/>
              </a:buClr>
              <a:buSzPts val="8000"/>
              <a:buFont typeface="Helvetica Neue"/>
              <a:buNone/>
            </a:pPr>
            <a:r>
              <a:rPr lang="en-GB" sz="8000" b="1" i="0" u="none" strike="noStrike" cap="none">
                <a:solidFill>
                  <a:srgbClr val="000000"/>
                </a:solidFill>
                <a:latin typeface="Helvetica Neue"/>
                <a:ea typeface="Helvetica Neue"/>
                <a:cs typeface="Helvetica Neue"/>
                <a:sym typeface="Helvetica Neue"/>
              </a:rPr>
              <a:t>The costs of low resilience</a:t>
            </a:r>
            <a:endParaRPr sz="2000" b="1" i="0" u="none" strike="noStrike" cap="none">
              <a:solidFill>
                <a:srgbClr val="000000"/>
              </a:solidFill>
              <a:latin typeface="Helvetica Neue"/>
              <a:ea typeface="Helvetica Neue"/>
              <a:cs typeface="Helvetica Neue"/>
              <a:sym typeface="Helvetica Neue"/>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Burn out</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Empathy fatigue </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Eggshell culture</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 Change feels unmanageable</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Low productivity</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Less creativity</a:t>
            </a:r>
            <a:endParaRPr sz="1400" b="0" i="0" u="none" strike="noStrike" cap="none">
              <a:solidFill>
                <a:srgbClr val="000000"/>
              </a:solidFill>
              <a:latin typeface="Arial"/>
              <a:ea typeface="Arial"/>
              <a:cs typeface="Arial"/>
              <a:sym typeface="Arial"/>
            </a:endParaRPr>
          </a:p>
          <a:p>
            <a:pPr marL="0" marR="0" lvl="0" indent="0" algn="ctr" rtl="0">
              <a:lnSpc>
                <a:spcPct val="121666"/>
              </a:lnSpc>
              <a:spcBef>
                <a:spcPts val="0"/>
              </a:spcBef>
              <a:spcAft>
                <a:spcPts val="0"/>
              </a:spcAft>
              <a:buClr>
                <a:srgbClr val="000000"/>
              </a:buClr>
              <a:buSzPts val="6000"/>
              <a:buFont typeface="Helvetica Neue"/>
              <a:buNone/>
            </a:pPr>
            <a:r>
              <a:rPr lang="en-GB" sz="6000" b="0" i="0" u="none" strike="noStrike" cap="none">
                <a:solidFill>
                  <a:srgbClr val="000000"/>
                </a:solidFill>
                <a:latin typeface="Helvetica Neue"/>
                <a:ea typeface="Helvetica Neue"/>
                <a:cs typeface="Helvetica Neue"/>
                <a:sym typeface="Helvetica Neue"/>
              </a:rPr>
              <a:t>Reduced innovation</a:t>
            </a:r>
            <a:endParaRPr sz="1400" b="0" i="0" u="none" strike="noStrike" cap="none">
              <a:solidFill>
                <a:srgbClr val="000000"/>
              </a:solidFill>
              <a:latin typeface="Arial"/>
              <a:ea typeface="Arial"/>
              <a:cs typeface="Arial"/>
              <a:sym typeface="Arial"/>
            </a:endParaRPr>
          </a:p>
          <a:p>
            <a:pPr marL="0" marR="0" lvl="0" indent="0" algn="ctr" rtl="0">
              <a:lnSpc>
                <a:spcPct val="182500"/>
              </a:lnSpc>
              <a:spcBef>
                <a:spcPts val="0"/>
              </a:spcBef>
              <a:spcAft>
                <a:spcPts val="0"/>
              </a:spcAft>
              <a:buClr>
                <a:srgbClr val="000000"/>
              </a:buClr>
              <a:buSzPts val="4000"/>
              <a:buFont typeface="Helvetica Neue"/>
              <a:buNone/>
            </a:pPr>
            <a:endParaRPr sz="4000" b="1" i="0" u="none" strike="noStrike" cap="none">
              <a:solidFill>
                <a:srgbClr val="000000"/>
              </a:solidFill>
              <a:latin typeface="Helvetica Neue"/>
              <a:ea typeface="Helvetica Neue"/>
              <a:cs typeface="Helvetica Neue"/>
              <a:sym typeface="Helvetica Neue"/>
            </a:endParaRPr>
          </a:p>
        </p:txBody>
      </p:sp>
      <p:sp>
        <p:nvSpPr>
          <p:cNvPr id="184" name="Google Shape;184;p7"/>
          <p:cNvSpPr/>
          <p:nvPr/>
        </p:nvSpPr>
        <p:spPr>
          <a:xfrm>
            <a:off x="1769526" y="7324114"/>
            <a:ext cx="20844948" cy="748923"/>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5000"/>
              <a:buFont typeface="Helvetica Neue"/>
              <a:buNone/>
            </a:pPr>
            <a:endParaRPr sz="5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4453</Words>
  <Application>Microsoft Office PowerPoint</Application>
  <PresentationFormat>Custom</PresentationFormat>
  <Paragraphs>376</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Helvetica Neue</vt:lpstr>
      <vt:lpstr>Avenir</vt:lpstr>
      <vt:lpstr>Helvetica Neue Light</vt:lpstr>
      <vt:lpstr>Arial</vt:lpstr>
      <vt:lpstr>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Martyn</dc:creator>
  <cp:lastModifiedBy>Chris Roberts</cp:lastModifiedBy>
  <cp:revision>2</cp:revision>
  <dcterms:modified xsi:type="dcterms:W3CDTF">2025-06-10T12:38:14Z</dcterms:modified>
</cp:coreProperties>
</file>